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342" r:id="rId4"/>
    <p:sldId id="332" r:id="rId5"/>
    <p:sldId id="333" r:id="rId6"/>
    <p:sldId id="299" r:id="rId7"/>
    <p:sldId id="300" r:id="rId8"/>
    <p:sldId id="301" r:id="rId9"/>
    <p:sldId id="302" r:id="rId10"/>
    <p:sldId id="303" r:id="rId11"/>
    <p:sldId id="335" r:id="rId12"/>
    <p:sldId id="336" r:id="rId13"/>
    <p:sldId id="334" r:id="rId14"/>
    <p:sldId id="304" r:id="rId15"/>
    <p:sldId id="305" r:id="rId16"/>
    <p:sldId id="306" r:id="rId17"/>
    <p:sldId id="337" r:id="rId18"/>
    <p:sldId id="340" r:id="rId19"/>
    <p:sldId id="341" r:id="rId20"/>
    <p:sldId id="343" r:id="rId21"/>
    <p:sldId id="344" r:id="rId22"/>
    <p:sldId id="349" r:id="rId23"/>
    <p:sldId id="345" r:id="rId24"/>
    <p:sldId id="348" r:id="rId25"/>
    <p:sldId id="347" r:id="rId26"/>
    <p:sldId id="310" r:id="rId27"/>
    <p:sldId id="350" r:id="rId28"/>
    <p:sldId id="351" r:id="rId2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2ECC6-2037-4411-875B-5DFF393EB508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88507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CB597-88E0-4A24-BFFC-E3521B80DD3F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2212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F03DB-99FD-4D2E-8C46-871AD81849E2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03273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320BC6-D154-490B-81B4-6F872B05BC4C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38707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E0149-A612-4E8B-8069-6DCABDA33700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13695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0607-0E9C-44D0-BAB2-0743A5E5A3B8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52282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A37A1-B948-4475-9205-75B95D52486F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42693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DA33-9EA9-44F3-A63A-22C55A2C579C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39800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6A38B-BBEF-4A90-B651-ADFDB56F0CDF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81833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ADCB4-17F8-4A48-9D3F-E096372FC1AC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96488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B1F22-1DD2-4453-B6D4-C02B477429CE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38969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F8960-255A-4AD4-9EF8-625D46D97468}" type="slidenum">
              <a:rPr lang="en-GB" altLang="es-ES"/>
              <a:pPr/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82567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Master text styles</a:t>
            </a:r>
          </a:p>
          <a:p>
            <a:pPr lvl="1"/>
            <a:r>
              <a:rPr lang="en-GB" altLang="es-ES" smtClean="0"/>
              <a:t>Second level</a:t>
            </a:r>
          </a:p>
          <a:p>
            <a:pPr lvl="2"/>
            <a:r>
              <a:rPr lang="en-GB" altLang="es-ES" smtClean="0"/>
              <a:t>Third level</a:t>
            </a:r>
          </a:p>
          <a:p>
            <a:pPr lvl="3"/>
            <a:r>
              <a:rPr lang="en-GB" altLang="es-ES" smtClean="0"/>
              <a:t>Fourth level</a:t>
            </a:r>
          </a:p>
          <a:p>
            <a:pPr lvl="4"/>
            <a:r>
              <a:rPr lang="en-GB" alt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9545D9-5FA0-48DE-AFAD-B9FFEEA754AE}" type="slidenum">
              <a:rPr lang="en-GB" altLang="es-ES"/>
              <a:pPr/>
              <a:t>‹#›</a:t>
            </a:fld>
            <a:endParaRPr lang="en-GB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s-ES" sz="4400"/>
              <a:t>Biology of Fertility Control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s-ES" altLang="es-E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6" name="Picture 6" descr="IUI Intrauterine Insemination Treatment India, Price IUI Treatment, Insemination, Iui, Intrauterine Insemination, Artificial Insemination, Intrauterine Insemination Treatment Hospital Mumbai Delhi In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628775"/>
            <a:ext cx="4211638" cy="338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4537075" cy="626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s-ES" sz="2400"/>
              <a:t>The average sperm count in men is 20 to 150 million per millilitre of semen </a:t>
            </a:r>
          </a:p>
          <a:p>
            <a:pPr>
              <a:lnSpc>
                <a:spcPct val="80000"/>
              </a:lnSpc>
            </a:pPr>
            <a:endParaRPr lang="en-GB" altLang="es-ES" sz="2400"/>
          </a:p>
          <a:p>
            <a:pPr>
              <a:lnSpc>
                <a:spcPct val="80000"/>
              </a:lnSpc>
            </a:pPr>
            <a:r>
              <a:rPr lang="en-GB" altLang="es-ES" sz="2400"/>
              <a:t>Low sperm count classified as fewer than 20 million sperm per millilitre of semen</a:t>
            </a:r>
          </a:p>
          <a:p>
            <a:pPr>
              <a:lnSpc>
                <a:spcPct val="80000"/>
              </a:lnSpc>
            </a:pPr>
            <a:endParaRPr lang="en-GB" altLang="es-ES" sz="2400"/>
          </a:p>
          <a:p>
            <a:pPr>
              <a:lnSpc>
                <a:spcPct val="80000"/>
              </a:lnSpc>
            </a:pPr>
            <a:r>
              <a:rPr lang="en-GB" altLang="es-ES" sz="2400"/>
              <a:t>Artificial insemination is used to treat problems with sperm count</a:t>
            </a:r>
          </a:p>
          <a:p>
            <a:pPr>
              <a:lnSpc>
                <a:spcPct val="80000"/>
              </a:lnSpc>
            </a:pPr>
            <a:endParaRPr lang="en-GB" altLang="es-ES" sz="2400"/>
          </a:p>
          <a:p>
            <a:pPr>
              <a:lnSpc>
                <a:spcPct val="80000"/>
              </a:lnSpc>
            </a:pPr>
            <a:r>
              <a:rPr lang="en-GB" altLang="es-ES" sz="2400"/>
              <a:t>Sperm are placed inside the uterus, near an oviduct using a catheter</a:t>
            </a:r>
          </a:p>
          <a:p>
            <a:pPr>
              <a:lnSpc>
                <a:spcPct val="80000"/>
              </a:lnSpc>
            </a:pPr>
            <a:endParaRPr lang="en-GB" altLang="es-ES" sz="2400"/>
          </a:p>
          <a:p>
            <a:pPr>
              <a:lnSpc>
                <a:spcPct val="80000"/>
              </a:lnSpc>
            </a:pPr>
            <a:r>
              <a:rPr lang="en-GB" altLang="es-ES" sz="2400"/>
              <a:t>If male is sterile sperm from a donor can be used</a:t>
            </a:r>
          </a:p>
          <a:p>
            <a:pPr>
              <a:lnSpc>
                <a:spcPct val="80000"/>
              </a:lnSpc>
            </a:pPr>
            <a:endParaRPr lang="en-GB" alt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/>
          <a:lstStyle/>
          <a:p>
            <a:r>
              <a:rPr lang="en-GB" altLang="es-ES"/>
              <a:t>IVF Treatment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r>
              <a:rPr lang="en-US" altLang="es-ES">
                <a:solidFill>
                  <a:schemeClr val="tx1"/>
                </a:solidFill>
              </a:rPr>
              <a:t>IVF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836613"/>
            <a:ext cx="4176713" cy="5688012"/>
          </a:xfrm>
        </p:spPr>
        <p:txBody>
          <a:bodyPr/>
          <a:lstStyle/>
          <a:p>
            <a:r>
              <a:rPr lang="en-GB" altLang="es-ES" sz="2800"/>
              <a:t>Hormonal treatment stimulates development of multiple follicles</a:t>
            </a:r>
          </a:p>
          <a:p>
            <a:endParaRPr lang="en-GB" altLang="es-ES" sz="2800"/>
          </a:p>
          <a:p>
            <a:r>
              <a:rPr lang="en-GB" altLang="es-ES" sz="2800"/>
              <a:t>Scan to confirm follicles are mature</a:t>
            </a:r>
          </a:p>
          <a:p>
            <a:endParaRPr lang="en-GB" altLang="es-ES" sz="2800"/>
          </a:p>
          <a:p>
            <a:r>
              <a:rPr lang="en-GB" altLang="es-ES" sz="2800"/>
              <a:t>Eggs removed using a hollow needle</a:t>
            </a:r>
            <a:endParaRPr lang="en-US" altLang="es-ES" sz="2800"/>
          </a:p>
        </p:txBody>
      </p:sp>
      <p:pic>
        <p:nvPicPr>
          <p:cNvPr id="52235" name="Picture 11" descr="Stimulated ovary for iv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484313"/>
            <a:ext cx="4500562" cy="331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476250"/>
            <a:ext cx="4392612" cy="6048375"/>
          </a:xfrm>
        </p:spPr>
        <p:txBody>
          <a:bodyPr/>
          <a:lstStyle/>
          <a:p>
            <a:r>
              <a:rPr lang="en-GB" altLang="es-ES" sz="2800"/>
              <a:t>Sperm collected and “best” selected</a:t>
            </a:r>
          </a:p>
          <a:p>
            <a:r>
              <a:rPr lang="en-GB" altLang="es-ES" sz="2800"/>
              <a:t>Sperm &amp; eggs combined in a dish containing nutrient medium</a:t>
            </a:r>
          </a:p>
          <a:p>
            <a:r>
              <a:rPr lang="en-GB" altLang="es-ES" sz="2800"/>
              <a:t>Fertilised eggs incubated until they have formed at least 8 cells</a:t>
            </a:r>
          </a:p>
          <a:p>
            <a:r>
              <a:rPr lang="en-GB" altLang="es-ES" sz="2800"/>
              <a:t>Healthiest embryos selected</a:t>
            </a:r>
          </a:p>
        </p:txBody>
      </p:sp>
      <p:pic>
        <p:nvPicPr>
          <p:cNvPr id="53255" name="Picture 7" descr="IV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836613"/>
            <a:ext cx="4619625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 descr="iv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557338"/>
            <a:ext cx="367823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052513"/>
            <a:ext cx="4681538" cy="5102225"/>
          </a:xfrm>
        </p:spPr>
        <p:txBody>
          <a:bodyPr/>
          <a:lstStyle/>
          <a:p>
            <a:r>
              <a:rPr lang="en-GB" altLang="es-ES" sz="2800"/>
              <a:t>More hormonal treatment (progesterone)</a:t>
            </a:r>
          </a:p>
          <a:p>
            <a:endParaRPr lang="en-GB" altLang="es-ES" sz="2800"/>
          </a:p>
          <a:p>
            <a:r>
              <a:rPr lang="en-GB" altLang="es-ES" sz="2800"/>
              <a:t>Scan to check thickness of endometrium</a:t>
            </a:r>
          </a:p>
          <a:p>
            <a:endParaRPr lang="en-GB" altLang="es-ES" sz="2800"/>
          </a:p>
          <a:p>
            <a:r>
              <a:rPr lang="en-GB" altLang="es-ES" sz="2800"/>
              <a:t>Maximum of 2 embryos transferred via thin catheter to uterus for implantation</a:t>
            </a:r>
            <a:endParaRPr lang="en-US" altLang="es-E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IVF Proces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73238"/>
            <a:ext cx="8281987" cy="3452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r>
              <a:rPr lang="en-GB" altLang="es-ES"/>
              <a:t>ICSI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4546600" cy="5576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s-ES" sz="2800"/>
              <a:t>Intra-cytoplasmic sperm injection (ICSI).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s-ES" sz="2800"/>
              <a:t> </a:t>
            </a:r>
          </a:p>
          <a:p>
            <a:pPr>
              <a:lnSpc>
                <a:spcPct val="90000"/>
              </a:lnSpc>
            </a:pPr>
            <a:r>
              <a:rPr lang="en-GB" altLang="es-ES" sz="2800"/>
              <a:t>If mature sperm are defective or very low in number ICSI can be used </a:t>
            </a:r>
          </a:p>
          <a:p>
            <a:pPr>
              <a:lnSpc>
                <a:spcPct val="90000"/>
              </a:lnSpc>
            </a:pPr>
            <a:endParaRPr lang="en-GB" altLang="es-ES" sz="2800"/>
          </a:p>
          <a:p>
            <a:pPr>
              <a:lnSpc>
                <a:spcPct val="90000"/>
              </a:lnSpc>
            </a:pPr>
            <a:r>
              <a:rPr lang="en-GB" altLang="es-ES" sz="2800"/>
              <a:t>the head of the sperm is drawn into a needle and injected directly into the egg to achieve fertilisation. 	</a:t>
            </a:r>
          </a:p>
          <a:p>
            <a:pPr>
              <a:lnSpc>
                <a:spcPct val="90000"/>
              </a:lnSpc>
            </a:pPr>
            <a:endParaRPr lang="en-GB" altLang="es-ES" sz="2800"/>
          </a:p>
        </p:txBody>
      </p:sp>
      <p:pic>
        <p:nvPicPr>
          <p:cNvPr id="94211" name="Picture 3" descr="icsi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628775"/>
            <a:ext cx="40640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 sz="4000"/>
              <a:t>Pre-implantation Genetic Screening (PGS)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475"/>
            <a:ext cx="3924300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s-ES"/>
              <a:t>Pre-implantation genetic screening to identify genetic disorders and chromosome abnormalities. 	</a:t>
            </a:r>
          </a:p>
          <a:p>
            <a:pPr>
              <a:lnSpc>
                <a:spcPct val="90000"/>
              </a:lnSpc>
            </a:pPr>
            <a:endParaRPr lang="en-GB" altLang="es-ES"/>
          </a:p>
        </p:txBody>
      </p:sp>
      <p:pic>
        <p:nvPicPr>
          <p:cNvPr id="96263" name="Picture 7" descr="Embryo test guide: pre-implantation genetic haploty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484313"/>
            <a:ext cx="5292725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 sz="4000"/>
              <a:t>Pre-implantation Genetic Diagnosis (PGD)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r>
              <a:rPr lang="en-GB" altLang="es-ES"/>
              <a:t>Pre-implantation genetic diagnosis to identify a known chromosomal or gene defect</a:t>
            </a:r>
          </a:p>
        </p:txBody>
      </p:sp>
      <p:pic>
        <p:nvPicPr>
          <p:cNvPr id="97284" name="Picture 4" descr="Embryo test guide: pre-implantation genetic diagn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141663"/>
            <a:ext cx="7848600" cy="363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/>
              <a:t>What You Should Know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s-ES" sz="1600"/>
              <a:t>Infertility treatments and contraception are based on the biology of fertility. </a:t>
            </a:r>
          </a:p>
          <a:p>
            <a:pPr>
              <a:lnSpc>
                <a:spcPct val="80000"/>
              </a:lnSpc>
            </a:pPr>
            <a:r>
              <a:rPr lang="en-GB" altLang="es-ES" sz="1600"/>
              <a:t>Risks and ethics associated with fertility treatments. </a:t>
            </a:r>
          </a:p>
          <a:p>
            <a:pPr>
              <a:lnSpc>
                <a:spcPct val="80000"/>
              </a:lnSpc>
            </a:pPr>
            <a:r>
              <a:rPr lang="en-GB" altLang="es-ES" sz="1600"/>
              <a:t>Fertile periods. </a:t>
            </a:r>
          </a:p>
          <a:p>
            <a:pPr lvl="1">
              <a:lnSpc>
                <a:spcPct val="80000"/>
              </a:lnSpc>
            </a:pPr>
            <a:r>
              <a:rPr lang="en-GB" altLang="es-ES" sz="1400"/>
              <a:t>Cyclical fertility in females leading to a fertile period. </a:t>
            </a:r>
          </a:p>
          <a:p>
            <a:pPr lvl="1">
              <a:lnSpc>
                <a:spcPct val="80000"/>
              </a:lnSpc>
            </a:pPr>
            <a:r>
              <a:rPr lang="en-GB" altLang="es-ES" sz="1400"/>
              <a:t>Continuous fertility in males. </a:t>
            </a:r>
          </a:p>
          <a:p>
            <a:pPr lvl="1">
              <a:lnSpc>
                <a:spcPct val="80000"/>
              </a:lnSpc>
            </a:pPr>
            <a:r>
              <a:rPr lang="en-GB" altLang="es-ES" sz="1400"/>
              <a:t>Calculation of fertile periods and their use. </a:t>
            </a:r>
          </a:p>
          <a:p>
            <a:pPr>
              <a:lnSpc>
                <a:spcPct val="80000"/>
              </a:lnSpc>
            </a:pPr>
            <a:r>
              <a:rPr lang="en-GB" altLang="es-ES" sz="1600"/>
              <a:t>Treatments for infertility. </a:t>
            </a:r>
          </a:p>
          <a:p>
            <a:pPr lvl="1">
              <a:lnSpc>
                <a:spcPct val="80000"/>
              </a:lnSpc>
            </a:pPr>
            <a:r>
              <a:rPr lang="en-GB" altLang="es-ES" sz="1400"/>
              <a:t>Ovulation stimulated by drugs that prevent the negative feedback effect of oestrogen on FSH secretion. </a:t>
            </a:r>
          </a:p>
          <a:p>
            <a:pPr>
              <a:lnSpc>
                <a:spcPct val="80000"/>
              </a:lnSpc>
            </a:pPr>
            <a:r>
              <a:rPr lang="en-GB" altLang="es-ES" sz="1600"/>
              <a:t>Artificial insemination. </a:t>
            </a:r>
          </a:p>
          <a:p>
            <a:pPr lvl="1">
              <a:lnSpc>
                <a:spcPct val="80000"/>
              </a:lnSpc>
            </a:pPr>
            <a:r>
              <a:rPr lang="en-GB" altLang="es-ES" sz="1400"/>
              <a:t>Several samples of semen are collected over a period of time. If a partner is sterile a donor may be used. </a:t>
            </a:r>
          </a:p>
          <a:p>
            <a:pPr>
              <a:lnSpc>
                <a:spcPct val="80000"/>
              </a:lnSpc>
            </a:pPr>
            <a:r>
              <a:rPr lang="en-GB" altLang="es-ES" sz="1600"/>
              <a:t>Intra-cytoplasmic sperm injection (ICSI). </a:t>
            </a:r>
          </a:p>
          <a:p>
            <a:pPr lvl="1">
              <a:lnSpc>
                <a:spcPct val="80000"/>
              </a:lnSpc>
            </a:pPr>
            <a:r>
              <a:rPr lang="en-GB" altLang="es-ES" sz="1400"/>
              <a:t>If mature sperm are defective or very low in number ICSI can be used — the head of the sperm is drawn into a needle and injected directly into the egg to achieve fertilisation. </a:t>
            </a:r>
          </a:p>
          <a:p>
            <a:pPr>
              <a:lnSpc>
                <a:spcPct val="80000"/>
              </a:lnSpc>
            </a:pPr>
            <a:r>
              <a:rPr lang="en-GB" altLang="es-ES" sz="1600"/>
              <a:t>In vitro fertilisation (IVF). </a:t>
            </a:r>
          </a:p>
          <a:p>
            <a:pPr lvl="1">
              <a:lnSpc>
                <a:spcPct val="80000"/>
              </a:lnSpc>
            </a:pPr>
            <a:r>
              <a:rPr lang="en-GB" altLang="es-ES" sz="1400"/>
              <a:t>Surgical removal of eggs from ovaries after hormone stimulation. Incubation of zygotes and uterine implantation. Pre-implantation genetic screening to identify genetic disorders and chromosome abnormalities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 sz="4000"/>
              <a:t>Risks and Ethics Associated with Fertility Treatments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s-ES"/>
              <a:t>In groups discuss the risks and ethics of fertility treatments</a:t>
            </a:r>
          </a:p>
          <a:p>
            <a:endParaRPr lang="en-GB" altLang="es-ES"/>
          </a:p>
          <a:p>
            <a:r>
              <a:rPr lang="en-GB" altLang="es-ES"/>
              <a:t>Include pros and cons of fertility treatment</a:t>
            </a:r>
          </a:p>
          <a:p>
            <a:endParaRPr lang="en-GB" altLang="es-ES"/>
          </a:p>
          <a:p>
            <a:r>
              <a:rPr lang="en-GB" altLang="es-ES"/>
              <a:t>Produce a short summary of your discussion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/>
          <a:lstStyle/>
          <a:p>
            <a:r>
              <a:rPr lang="en-GB" altLang="es-ES"/>
              <a:t>Contraception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/>
              <a:t>What You Should Know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s-ES"/>
              <a:t>Contraception — physical and chemical methods of contraception </a:t>
            </a:r>
          </a:p>
          <a:p>
            <a:r>
              <a:rPr lang="en-GB" altLang="es-ES"/>
              <a:t>Biological basis of physical methods.</a:t>
            </a:r>
          </a:p>
          <a:p>
            <a:r>
              <a:rPr lang="en-GB" altLang="es-ES"/>
              <a:t>Chemical contraceptives are based on combinations of synthetic hormones that mimic negative feedback preventing the release of FSH/LH. 	</a:t>
            </a:r>
          </a:p>
          <a:p>
            <a:endParaRPr lang="en-GB" alt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s-ES"/>
              <a:t>Contraception is the intentional prevention of conception or pregnancy by natural or artificial means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 sz="4000">
                <a:solidFill>
                  <a:schemeClr val="tx1"/>
                </a:solidFill>
              </a:rPr>
              <a:t>Physical Methods of Contraception</a:t>
            </a:r>
            <a:endParaRPr lang="en-US" altLang="es-ES" sz="4000">
              <a:solidFill>
                <a:schemeClr val="tx1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5292725" cy="51831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altLang="es-ES"/>
          </a:p>
          <a:p>
            <a:pPr>
              <a:lnSpc>
                <a:spcPct val="90000"/>
              </a:lnSpc>
            </a:pPr>
            <a:r>
              <a:rPr lang="en-GB" altLang="es-ES"/>
              <a:t>Barrier methods use a device to physically block the sperm from reaching the ova</a:t>
            </a:r>
          </a:p>
          <a:p>
            <a:pPr lvl="1">
              <a:lnSpc>
                <a:spcPct val="90000"/>
              </a:lnSpc>
            </a:pPr>
            <a:r>
              <a:rPr lang="en-GB" altLang="es-ES"/>
              <a:t>Intra uterine devices (IUD)</a:t>
            </a:r>
          </a:p>
          <a:p>
            <a:pPr lvl="1">
              <a:lnSpc>
                <a:spcPct val="90000"/>
              </a:lnSpc>
            </a:pPr>
            <a:r>
              <a:rPr lang="en-GB" altLang="es-ES"/>
              <a:t>Condom</a:t>
            </a:r>
          </a:p>
          <a:p>
            <a:pPr lvl="1">
              <a:lnSpc>
                <a:spcPct val="90000"/>
              </a:lnSpc>
            </a:pPr>
            <a:r>
              <a:rPr lang="en-GB" altLang="es-ES"/>
              <a:t>Diaphragm</a:t>
            </a:r>
          </a:p>
          <a:p>
            <a:pPr lvl="1">
              <a:lnSpc>
                <a:spcPct val="90000"/>
              </a:lnSpc>
            </a:pPr>
            <a:r>
              <a:rPr lang="en-GB" altLang="es-ES"/>
              <a:t>Cervical cap</a:t>
            </a:r>
          </a:p>
          <a:p>
            <a:pPr lvl="1">
              <a:lnSpc>
                <a:spcPct val="90000"/>
              </a:lnSpc>
            </a:pPr>
            <a:r>
              <a:rPr lang="en-GB" altLang="es-ES"/>
              <a:t>Sterilisation procedures</a:t>
            </a:r>
          </a:p>
          <a:p>
            <a:pPr>
              <a:lnSpc>
                <a:spcPct val="90000"/>
              </a:lnSpc>
            </a:pPr>
            <a:endParaRPr lang="en-GB" altLang="es-ES"/>
          </a:p>
          <a:p>
            <a:pPr>
              <a:lnSpc>
                <a:spcPct val="90000"/>
              </a:lnSpc>
            </a:pPr>
            <a:endParaRPr lang="en-US" altLang="es-ES"/>
          </a:p>
        </p:txBody>
      </p:sp>
      <p:pic>
        <p:nvPicPr>
          <p:cNvPr id="58374" name="Picture 6" descr="Birth control meth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844675"/>
            <a:ext cx="381000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/>
              <a:t>Chemical Contraception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s-ES"/>
          </a:p>
          <a:p>
            <a:pPr>
              <a:lnSpc>
                <a:spcPct val="90000"/>
              </a:lnSpc>
            </a:pPr>
            <a:r>
              <a:rPr lang="en-GB" altLang="es-ES"/>
              <a:t>Hormonal methods</a:t>
            </a:r>
          </a:p>
          <a:p>
            <a:pPr>
              <a:lnSpc>
                <a:spcPct val="90000"/>
              </a:lnSpc>
            </a:pPr>
            <a:r>
              <a:rPr lang="en-GB" altLang="es-ES"/>
              <a:t>Combinations of synthetic hormones</a:t>
            </a:r>
          </a:p>
          <a:p>
            <a:pPr>
              <a:lnSpc>
                <a:spcPct val="90000"/>
              </a:lnSpc>
            </a:pPr>
            <a:r>
              <a:rPr lang="en-GB" altLang="es-ES"/>
              <a:t>Mimic negative feedback by preventing release of FSH/LH</a:t>
            </a:r>
          </a:p>
          <a:p>
            <a:pPr>
              <a:lnSpc>
                <a:spcPct val="90000"/>
              </a:lnSpc>
            </a:pPr>
            <a:r>
              <a:rPr lang="en-GB" altLang="es-ES"/>
              <a:t>Some prevent implantation (‘morning-after pills’) </a:t>
            </a:r>
          </a:p>
          <a:p>
            <a:pPr>
              <a:lnSpc>
                <a:spcPct val="90000"/>
              </a:lnSpc>
            </a:pPr>
            <a:r>
              <a:rPr lang="en-GB" altLang="es-ES"/>
              <a:t>some cause thickening of cervical mucus (‘progesterone- only pill’). 	</a:t>
            </a:r>
          </a:p>
          <a:p>
            <a:pPr>
              <a:lnSpc>
                <a:spcPct val="90000"/>
              </a:lnSpc>
            </a:pPr>
            <a:endParaRPr lang="en-GB" alt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7" name="Picture 5" descr="comparingeff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7800975" cy="648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 sz="4000"/>
              <a:t>The Biology of Controlling Fertility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s-ES"/>
              <a:t>Infertility treatments and contraception are based on the biology of fertility. </a:t>
            </a:r>
          </a:p>
          <a:p>
            <a:r>
              <a:rPr lang="en-GB" altLang="es-ES"/>
              <a:t>	</a:t>
            </a:r>
          </a:p>
          <a:p>
            <a:r>
              <a:rPr lang="en-GB" altLang="es-ES"/>
              <a:t>Fertility</a:t>
            </a:r>
          </a:p>
          <a:p>
            <a:pPr lvl="1"/>
            <a:r>
              <a:rPr lang="en-GB" altLang="es-ES"/>
              <a:t>Males are continuously fertile</a:t>
            </a:r>
          </a:p>
          <a:p>
            <a:pPr lvl="1"/>
            <a:r>
              <a:rPr lang="en-GB" altLang="es-ES"/>
              <a:t>Female fertility is cyclical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GB" altLang="es-ES">
                <a:solidFill>
                  <a:schemeClr val="tx1"/>
                </a:solidFill>
              </a:rPr>
              <a:t>Infertility in Females</a:t>
            </a:r>
            <a:endParaRPr lang="en-US" altLang="es-ES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s-ES" sz="2400"/>
              <a:t>Estimate 30-40% of Scots have fertility problems</a:t>
            </a:r>
          </a:p>
          <a:p>
            <a:pPr>
              <a:lnSpc>
                <a:spcPct val="80000"/>
              </a:lnSpc>
            </a:pPr>
            <a:endParaRPr lang="en-GB" altLang="es-ES" sz="2400"/>
          </a:p>
          <a:p>
            <a:pPr>
              <a:lnSpc>
                <a:spcPct val="80000"/>
              </a:lnSpc>
            </a:pPr>
            <a:r>
              <a:rPr lang="en-GB" altLang="es-ES" sz="2400"/>
              <a:t>Failure to ovulate</a:t>
            </a:r>
            <a:r>
              <a:rPr lang="en-GB" altLang="es-ES" sz="2400">
                <a:cs typeface="Arial" panose="020B0604020202020204" pitchFamily="34" charset="0"/>
              </a:rPr>
              <a:t> due to</a:t>
            </a:r>
            <a:endParaRPr lang="en-GB" altLang="es-ES" sz="24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s-ES" sz="2400"/>
              <a:t>	-hormonal imbalance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s-ES" sz="2400"/>
              <a:t>	-stress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s-ES" sz="2400"/>
          </a:p>
          <a:p>
            <a:pPr>
              <a:lnSpc>
                <a:spcPct val="80000"/>
              </a:lnSpc>
            </a:pPr>
            <a:r>
              <a:rPr lang="en-GB" altLang="es-ES" sz="2400"/>
              <a:t>Blocked oviducts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s-ES" sz="2400"/>
              <a:t>	-Infections (STI’s)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s-ES" sz="2400"/>
              <a:t>	-Fibroids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s-ES" sz="2400"/>
              <a:t>	-Spasms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s-ES" sz="2400"/>
          </a:p>
          <a:p>
            <a:pPr>
              <a:lnSpc>
                <a:spcPct val="80000"/>
              </a:lnSpc>
            </a:pPr>
            <a:r>
              <a:rPr lang="en-GB" altLang="es-ES" sz="2400"/>
              <a:t>Implantation failure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s-ES" sz="2400"/>
              <a:t>	-Hormonal imbalance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s-ES" sz="2400"/>
          </a:p>
          <a:p>
            <a:pPr>
              <a:lnSpc>
                <a:spcPct val="80000"/>
              </a:lnSpc>
            </a:pPr>
            <a:endParaRPr lang="en-US" altLang="es-E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>
                <a:solidFill>
                  <a:schemeClr val="tx1"/>
                </a:solidFill>
              </a:rPr>
              <a:t>Infertility in Males</a:t>
            </a:r>
            <a:endParaRPr lang="en-US" altLang="es-ES">
              <a:solidFill>
                <a:schemeClr val="tx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s-ES"/>
          </a:p>
          <a:p>
            <a:r>
              <a:rPr lang="en-GB" altLang="es-ES"/>
              <a:t>Low sperm count </a:t>
            </a:r>
            <a:r>
              <a:rPr lang="en-GB" altLang="es-ES" sz="2800"/>
              <a:t>(&lt;20 million sperm / ml</a:t>
            </a:r>
            <a:r>
              <a:rPr lang="en-GB" altLang="es-ES"/>
              <a:t>), abnormal sperm, low motility</a:t>
            </a:r>
          </a:p>
          <a:p>
            <a:r>
              <a:rPr lang="en-GB" altLang="es-ES"/>
              <a:t>Hormonal problems due to</a:t>
            </a:r>
          </a:p>
          <a:p>
            <a:pPr>
              <a:buFontTx/>
              <a:buNone/>
            </a:pPr>
            <a:r>
              <a:rPr lang="en-GB" altLang="es-ES"/>
              <a:t>	-Stress</a:t>
            </a:r>
          </a:p>
          <a:p>
            <a:pPr>
              <a:buFontTx/>
              <a:buNone/>
            </a:pPr>
            <a:r>
              <a:rPr lang="en-GB" altLang="es-ES"/>
              <a:t>	-Poor diet</a:t>
            </a:r>
          </a:p>
          <a:p>
            <a:pPr>
              <a:buFontTx/>
              <a:buNone/>
            </a:pPr>
            <a:r>
              <a:rPr lang="en-GB" altLang="es-ES"/>
              <a:t>	-Smoking, alcohol, drugs</a:t>
            </a:r>
            <a:endParaRPr lang="en-US" alt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0" name="Picture 8" descr="SPERM MORPH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8459787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>
                <a:solidFill>
                  <a:schemeClr val="tx1"/>
                </a:solidFill>
              </a:rPr>
              <a:t>Treatments for Infertility</a:t>
            </a:r>
            <a:endParaRPr lang="en-US" altLang="es-ES">
              <a:solidFill>
                <a:schemeClr val="tx1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s-ES"/>
              <a:t>Fertility drugs which stimulate ovulation</a:t>
            </a:r>
          </a:p>
          <a:p>
            <a:r>
              <a:rPr lang="en-GB" altLang="es-ES"/>
              <a:t>Artificial insemination</a:t>
            </a:r>
          </a:p>
          <a:p>
            <a:r>
              <a:rPr lang="en-GB" altLang="es-ES"/>
              <a:t>Intra-cytoplasmic sperm injection (ICSI )</a:t>
            </a:r>
          </a:p>
          <a:p>
            <a:r>
              <a:rPr lang="en-GB" altLang="es-ES" i="1"/>
              <a:t>In vitro</a:t>
            </a:r>
            <a:r>
              <a:rPr lang="en-GB" altLang="es-ES"/>
              <a:t> fertilisation (IVF) 	</a:t>
            </a:r>
          </a:p>
          <a:p>
            <a:endParaRPr lang="en-GB" altLang="es-ES"/>
          </a:p>
        </p:txBody>
      </p:sp>
      <p:pic>
        <p:nvPicPr>
          <p:cNvPr id="50181" name="Picture 5" descr="ivf_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36562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836613"/>
          </a:xfrm>
        </p:spPr>
        <p:txBody>
          <a:bodyPr/>
          <a:lstStyle/>
          <a:p>
            <a:r>
              <a:rPr lang="en-GB" altLang="es-ES">
                <a:solidFill>
                  <a:schemeClr val="tx1"/>
                </a:solidFill>
              </a:rPr>
              <a:t>Female Fertility Drugs</a:t>
            </a:r>
            <a:endParaRPr lang="en-GB" altLang="es-ES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836613"/>
            <a:ext cx="5184775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s-ES" sz="2400"/>
              <a:t>Failure to ovulate can be treated with drugs that mimic FSH and LH</a:t>
            </a:r>
          </a:p>
          <a:p>
            <a:pPr lvl="1">
              <a:lnSpc>
                <a:spcPct val="80000"/>
              </a:lnSpc>
            </a:pPr>
            <a:r>
              <a:rPr lang="en-GB" altLang="es-ES" sz="2400"/>
              <a:t>Stimulate follicle development &amp; ovulation</a:t>
            </a:r>
          </a:p>
          <a:p>
            <a:pPr>
              <a:lnSpc>
                <a:spcPct val="80000"/>
              </a:lnSpc>
            </a:pPr>
            <a:r>
              <a:rPr lang="en-GB" altLang="es-ES" sz="2400"/>
              <a:t>Drugs can also be given to prevent negative feedback effect of oestrogen</a:t>
            </a:r>
          </a:p>
          <a:p>
            <a:pPr>
              <a:lnSpc>
                <a:spcPct val="80000"/>
              </a:lnSpc>
            </a:pPr>
            <a:r>
              <a:rPr lang="en-GB" altLang="es-ES" sz="2400"/>
              <a:t>Stimulates production of more FSH</a:t>
            </a:r>
          </a:p>
          <a:p>
            <a:pPr>
              <a:lnSpc>
                <a:spcPct val="80000"/>
              </a:lnSpc>
            </a:pPr>
            <a:r>
              <a:rPr lang="en-GB" altLang="es-ES" sz="2400"/>
              <a:t>Several Graafian follicles develop</a:t>
            </a:r>
          </a:p>
          <a:p>
            <a:pPr>
              <a:lnSpc>
                <a:spcPct val="80000"/>
              </a:lnSpc>
            </a:pPr>
            <a:r>
              <a:rPr lang="en-GB" altLang="es-ES" sz="2400"/>
              <a:t>When drug is stopped, LH is released</a:t>
            </a:r>
          </a:p>
          <a:p>
            <a:pPr>
              <a:lnSpc>
                <a:spcPct val="80000"/>
              </a:lnSpc>
            </a:pPr>
            <a:r>
              <a:rPr lang="en-GB" altLang="es-ES" sz="2400"/>
              <a:t>Ovulation occurs</a:t>
            </a:r>
          </a:p>
          <a:p>
            <a:pPr>
              <a:lnSpc>
                <a:spcPct val="80000"/>
              </a:lnSpc>
            </a:pPr>
            <a:r>
              <a:rPr lang="en-US" altLang="es-ES" sz="2400"/>
              <a:t>These drugs can cause super ovulation resulting in multiple births or the production of many eggs for IVF</a:t>
            </a:r>
          </a:p>
        </p:txBody>
      </p:sp>
      <p:pic>
        <p:nvPicPr>
          <p:cNvPr id="51204" name="Picture 4" descr="topics_octuplets_3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060575"/>
            <a:ext cx="37623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/>
          <a:lstStyle/>
          <a:p>
            <a:r>
              <a:rPr lang="en-GB" altLang="es-ES"/>
              <a:t>Artificial Insemination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EDAD93CB37A4E8B0C83B8E1DA1CDC" ma:contentTypeVersion="" ma:contentTypeDescription="Create a new document." ma:contentTypeScope="" ma:versionID="14674f8e8b3a8c5a406e4d4f13a51883">
  <xsd:schema xmlns:xsd="http://www.w3.org/2001/XMLSchema" xmlns:xs="http://www.w3.org/2001/XMLSchema" xmlns:p="http://schemas.microsoft.com/office/2006/metadata/properties" xmlns:ns2="81cafa03-b9fa-4519-a5ee-23457128fbf7" targetNamespace="http://schemas.microsoft.com/office/2006/metadata/properties" ma:root="true" ma:fieldsID="7772344a72729346053863cb97996dd1" ns2:_="">
    <xsd:import namespace="81cafa03-b9fa-4519-a5ee-23457128fbf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afa03-b9fa-4519-a5ee-23457128fb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9" nillable="true" ma:displayName="Taxonomy Catch All Column" ma:hidden="true" ma:list="{0cfee7ba-21ce-4a15-9179-0409001c5ab1}" ma:internalName="TaxCatchAll" ma:showField="CatchAllData" ma:web="81cafa03-b9fa-4519-a5ee-23457128fb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2F98BC-EE8E-477E-96C3-0A81CC09F4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cafa03-b9fa-4519-a5ee-23457128fb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367FA3-C772-420F-A072-41D124BC2D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686</Words>
  <Application>Microsoft Office PowerPoint</Application>
  <PresentationFormat>On-screen Show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Biology of Fertility Control</vt:lpstr>
      <vt:lpstr>What You Should Know</vt:lpstr>
      <vt:lpstr>The Biology of Controlling Fertility</vt:lpstr>
      <vt:lpstr>Infertility in Females</vt:lpstr>
      <vt:lpstr>Infertility in Males</vt:lpstr>
      <vt:lpstr>PowerPoint Presentation</vt:lpstr>
      <vt:lpstr>Treatments for Infertility</vt:lpstr>
      <vt:lpstr>Female Fertility Drugs</vt:lpstr>
      <vt:lpstr>Artificial Insemination</vt:lpstr>
      <vt:lpstr>PowerPoint Presentation</vt:lpstr>
      <vt:lpstr>IVF Treatment</vt:lpstr>
      <vt:lpstr>IVF</vt:lpstr>
      <vt:lpstr>PowerPoint Presentation</vt:lpstr>
      <vt:lpstr>PowerPoint Presentation</vt:lpstr>
      <vt:lpstr>PowerPoint Presentation</vt:lpstr>
      <vt:lpstr>ICSI</vt:lpstr>
      <vt:lpstr>PowerPoint Presentation</vt:lpstr>
      <vt:lpstr>Pre-implantation Genetic Screening (PGS)</vt:lpstr>
      <vt:lpstr>Pre-implantation Genetic Diagnosis (PGD)</vt:lpstr>
      <vt:lpstr>Risks and Ethics Associated with Fertility Treatments</vt:lpstr>
      <vt:lpstr>Contraception</vt:lpstr>
      <vt:lpstr>What You Should Know</vt:lpstr>
      <vt:lpstr>PowerPoint Presentation</vt:lpstr>
      <vt:lpstr>Physical Methods of Contraception</vt:lpstr>
      <vt:lpstr>Chemical Contraception</vt:lpstr>
      <vt:lpstr>PowerPoint Presentation</vt:lpstr>
    </vt:vector>
  </TitlesOfParts>
  <Company>Fife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Organs and Hormones</dc:title>
  <dc:creator>Education</dc:creator>
  <cp:lastModifiedBy>Lyndsey</cp:lastModifiedBy>
  <cp:revision>60</cp:revision>
  <dcterms:created xsi:type="dcterms:W3CDTF">2014-03-25T08:55:40Z</dcterms:created>
  <dcterms:modified xsi:type="dcterms:W3CDTF">2014-10-02T20:20:17Z</dcterms:modified>
</cp:coreProperties>
</file>