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560"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5E9825-71F4-49AD-A27F-3903FB9546CC}" type="datetimeFigureOut">
              <a:rPr lang="en-GB" smtClean="0"/>
              <a:t>28/03/19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98DBE-91E9-46CA-8049-D07706FD07AE}" type="slidenum">
              <a:rPr lang="en-GB" smtClean="0"/>
              <a:t>‹#›</a:t>
            </a:fld>
            <a:endParaRPr lang="en-GB"/>
          </a:p>
        </p:txBody>
      </p:sp>
    </p:spTree>
    <p:extLst>
      <p:ext uri="{BB962C8B-B14F-4D97-AF65-F5344CB8AC3E}">
        <p14:creationId xmlns:p14="http://schemas.microsoft.com/office/powerpoint/2010/main" val="93635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5E9825-71F4-49AD-A27F-3903FB9546CC}" type="datetimeFigureOut">
              <a:rPr lang="en-GB" smtClean="0"/>
              <a:t>28/03/19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98DBE-91E9-46CA-8049-D07706FD07AE}" type="slidenum">
              <a:rPr lang="en-GB" smtClean="0"/>
              <a:t>‹#›</a:t>
            </a:fld>
            <a:endParaRPr lang="en-GB"/>
          </a:p>
        </p:txBody>
      </p:sp>
    </p:spTree>
    <p:extLst>
      <p:ext uri="{BB962C8B-B14F-4D97-AF65-F5344CB8AC3E}">
        <p14:creationId xmlns:p14="http://schemas.microsoft.com/office/powerpoint/2010/main" val="3361894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5E9825-71F4-49AD-A27F-3903FB9546CC}" type="datetimeFigureOut">
              <a:rPr lang="en-GB" smtClean="0"/>
              <a:t>28/03/19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98DBE-91E9-46CA-8049-D07706FD07AE}" type="slidenum">
              <a:rPr lang="en-GB" smtClean="0"/>
              <a:t>‹#›</a:t>
            </a:fld>
            <a:endParaRPr lang="en-GB"/>
          </a:p>
        </p:txBody>
      </p:sp>
    </p:spTree>
    <p:extLst>
      <p:ext uri="{BB962C8B-B14F-4D97-AF65-F5344CB8AC3E}">
        <p14:creationId xmlns:p14="http://schemas.microsoft.com/office/powerpoint/2010/main" val="1096279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5E9825-71F4-49AD-A27F-3903FB9546CC}" type="datetimeFigureOut">
              <a:rPr lang="en-GB" smtClean="0"/>
              <a:t>28/03/19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98DBE-91E9-46CA-8049-D07706FD07AE}" type="slidenum">
              <a:rPr lang="en-GB" smtClean="0"/>
              <a:t>‹#›</a:t>
            </a:fld>
            <a:endParaRPr lang="en-GB"/>
          </a:p>
        </p:txBody>
      </p:sp>
    </p:spTree>
    <p:extLst>
      <p:ext uri="{BB962C8B-B14F-4D97-AF65-F5344CB8AC3E}">
        <p14:creationId xmlns:p14="http://schemas.microsoft.com/office/powerpoint/2010/main" val="106512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5E9825-71F4-49AD-A27F-3903FB9546CC}" type="datetimeFigureOut">
              <a:rPr lang="en-GB" smtClean="0"/>
              <a:t>28/03/19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A98DBE-91E9-46CA-8049-D07706FD07AE}" type="slidenum">
              <a:rPr lang="en-GB" smtClean="0"/>
              <a:t>‹#›</a:t>
            </a:fld>
            <a:endParaRPr lang="en-GB"/>
          </a:p>
        </p:txBody>
      </p:sp>
    </p:spTree>
    <p:extLst>
      <p:ext uri="{BB962C8B-B14F-4D97-AF65-F5344CB8AC3E}">
        <p14:creationId xmlns:p14="http://schemas.microsoft.com/office/powerpoint/2010/main" val="2352159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5E9825-71F4-49AD-A27F-3903FB9546CC}" type="datetimeFigureOut">
              <a:rPr lang="en-GB" smtClean="0"/>
              <a:t>28/03/19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98DBE-91E9-46CA-8049-D07706FD07AE}" type="slidenum">
              <a:rPr lang="en-GB" smtClean="0"/>
              <a:t>‹#›</a:t>
            </a:fld>
            <a:endParaRPr lang="en-GB"/>
          </a:p>
        </p:txBody>
      </p:sp>
    </p:spTree>
    <p:extLst>
      <p:ext uri="{BB962C8B-B14F-4D97-AF65-F5344CB8AC3E}">
        <p14:creationId xmlns:p14="http://schemas.microsoft.com/office/powerpoint/2010/main" val="717248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5E9825-71F4-49AD-A27F-3903FB9546CC}" type="datetimeFigureOut">
              <a:rPr lang="en-GB" smtClean="0"/>
              <a:t>28/03/19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A98DBE-91E9-46CA-8049-D07706FD07AE}" type="slidenum">
              <a:rPr lang="en-GB" smtClean="0"/>
              <a:t>‹#›</a:t>
            </a:fld>
            <a:endParaRPr lang="en-GB"/>
          </a:p>
        </p:txBody>
      </p:sp>
    </p:spTree>
    <p:extLst>
      <p:ext uri="{BB962C8B-B14F-4D97-AF65-F5344CB8AC3E}">
        <p14:creationId xmlns:p14="http://schemas.microsoft.com/office/powerpoint/2010/main" val="974323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5E9825-71F4-49AD-A27F-3903FB9546CC}" type="datetimeFigureOut">
              <a:rPr lang="en-GB" smtClean="0"/>
              <a:t>28/03/19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A98DBE-91E9-46CA-8049-D07706FD07AE}" type="slidenum">
              <a:rPr lang="en-GB" smtClean="0"/>
              <a:t>‹#›</a:t>
            </a:fld>
            <a:endParaRPr lang="en-GB"/>
          </a:p>
        </p:txBody>
      </p:sp>
    </p:spTree>
    <p:extLst>
      <p:ext uri="{BB962C8B-B14F-4D97-AF65-F5344CB8AC3E}">
        <p14:creationId xmlns:p14="http://schemas.microsoft.com/office/powerpoint/2010/main" val="596840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E9825-71F4-49AD-A27F-3903FB9546CC}" type="datetimeFigureOut">
              <a:rPr lang="en-GB" smtClean="0"/>
              <a:t>28/03/19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A98DBE-91E9-46CA-8049-D07706FD07AE}" type="slidenum">
              <a:rPr lang="en-GB" smtClean="0"/>
              <a:t>‹#›</a:t>
            </a:fld>
            <a:endParaRPr lang="en-GB"/>
          </a:p>
        </p:txBody>
      </p:sp>
    </p:spTree>
    <p:extLst>
      <p:ext uri="{BB962C8B-B14F-4D97-AF65-F5344CB8AC3E}">
        <p14:creationId xmlns:p14="http://schemas.microsoft.com/office/powerpoint/2010/main" val="204181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E9825-71F4-49AD-A27F-3903FB9546CC}" type="datetimeFigureOut">
              <a:rPr lang="en-GB" smtClean="0"/>
              <a:t>28/03/19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98DBE-91E9-46CA-8049-D07706FD07AE}" type="slidenum">
              <a:rPr lang="en-GB" smtClean="0"/>
              <a:t>‹#›</a:t>
            </a:fld>
            <a:endParaRPr lang="en-GB"/>
          </a:p>
        </p:txBody>
      </p:sp>
    </p:spTree>
    <p:extLst>
      <p:ext uri="{BB962C8B-B14F-4D97-AF65-F5344CB8AC3E}">
        <p14:creationId xmlns:p14="http://schemas.microsoft.com/office/powerpoint/2010/main" val="207557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5E9825-71F4-49AD-A27F-3903FB9546CC}" type="datetimeFigureOut">
              <a:rPr lang="en-GB" smtClean="0"/>
              <a:t>28/03/19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A98DBE-91E9-46CA-8049-D07706FD07AE}" type="slidenum">
              <a:rPr lang="en-GB" smtClean="0"/>
              <a:t>‹#›</a:t>
            </a:fld>
            <a:endParaRPr lang="en-GB"/>
          </a:p>
        </p:txBody>
      </p:sp>
    </p:spTree>
    <p:extLst>
      <p:ext uri="{BB962C8B-B14F-4D97-AF65-F5344CB8AC3E}">
        <p14:creationId xmlns:p14="http://schemas.microsoft.com/office/powerpoint/2010/main" val="10891398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E9825-71F4-49AD-A27F-3903FB9546CC}" type="datetimeFigureOut">
              <a:rPr lang="en-GB" smtClean="0"/>
              <a:t>28/03/19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98DBE-91E9-46CA-8049-D07706FD07AE}" type="slidenum">
              <a:rPr lang="en-GB" smtClean="0"/>
              <a:t>‹#›</a:t>
            </a:fld>
            <a:endParaRPr lang="en-GB"/>
          </a:p>
        </p:txBody>
      </p:sp>
    </p:spTree>
    <p:extLst>
      <p:ext uri="{BB962C8B-B14F-4D97-AF65-F5344CB8AC3E}">
        <p14:creationId xmlns:p14="http://schemas.microsoft.com/office/powerpoint/2010/main" val="232331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908720"/>
            <a:ext cx="7772400" cy="2232247"/>
          </a:xfrm>
        </p:spPr>
        <p:txBody>
          <a:bodyPr>
            <a:normAutofit/>
          </a:bodyPr>
          <a:lstStyle/>
          <a:p>
            <a:r>
              <a:rPr lang="en-US" dirty="0"/>
              <a:t>Critical Reading </a:t>
            </a:r>
            <a:br>
              <a:rPr lang="en-US" dirty="0"/>
            </a:br>
            <a:r>
              <a:rPr lang="en-US" dirty="0"/>
              <a:t>Section 1: </a:t>
            </a:r>
            <a:br>
              <a:rPr lang="en-US" dirty="0"/>
            </a:br>
            <a:r>
              <a:rPr lang="en-US" dirty="0"/>
              <a:t>Scottish Set Texts</a:t>
            </a:r>
            <a:endParaRPr lang="en-GB" dirty="0"/>
          </a:p>
        </p:txBody>
      </p:sp>
      <p:sp>
        <p:nvSpPr>
          <p:cNvPr id="3" name="Subtitle 2"/>
          <p:cNvSpPr>
            <a:spLocks noGrp="1"/>
          </p:cNvSpPr>
          <p:nvPr>
            <p:ph type="subTitle" idx="1"/>
          </p:nvPr>
        </p:nvSpPr>
        <p:spPr/>
        <p:txBody>
          <a:bodyPr/>
          <a:lstStyle/>
          <a:p>
            <a:r>
              <a:rPr lang="en-US" dirty="0">
                <a:solidFill>
                  <a:schemeClr val="tx1"/>
                </a:solidFill>
              </a:rPr>
              <a:t>The poetry of:</a:t>
            </a:r>
          </a:p>
          <a:p>
            <a:r>
              <a:rPr lang="en-US" dirty="0">
                <a:solidFill>
                  <a:schemeClr val="tx1"/>
                </a:solidFill>
              </a:rPr>
              <a:t>Carol Ann Duffy</a:t>
            </a:r>
          </a:p>
          <a:p>
            <a:endParaRPr lang="en-GB" dirty="0"/>
          </a:p>
        </p:txBody>
      </p:sp>
      <p:sp>
        <p:nvSpPr>
          <p:cNvPr id="4" name="TextBox 3"/>
          <p:cNvSpPr txBox="1"/>
          <p:nvPr/>
        </p:nvSpPr>
        <p:spPr>
          <a:xfrm>
            <a:off x="7354455" y="233218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498042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Valentine</a:t>
            </a:r>
            <a:endParaRPr lang="en-GB" dirty="0"/>
          </a:p>
        </p:txBody>
      </p:sp>
      <p:sp>
        <p:nvSpPr>
          <p:cNvPr id="3" name="Content Placeholder 2"/>
          <p:cNvSpPr>
            <a:spLocks noGrp="1"/>
          </p:cNvSpPr>
          <p:nvPr>
            <p:ph idx="1"/>
          </p:nvPr>
        </p:nvSpPr>
        <p:spPr>
          <a:xfrm>
            <a:off x="457200" y="1340768"/>
            <a:ext cx="8507288" cy="5184576"/>
          </a:xfrm>
        </p:spPr>
        <p:txBody>
          <a:bodyPr>
            <a:normAutofit fontScale="77500" lnSpcReduction="20000"/>
          </a:bodyPr>
          <a:lstStyle/>
          <a:p>
            <a:pPr marL="0" indent="0">
              <a:buNone/>
            </a:pPr>
            <a:r>
              <a:rPr lang="en-GB" b="1" dirty="0" smtClean="0"/>
              <a:t>Themes</a:t>
            </a:r>
          </a:p>
          <a:p>
            <a:r>
              <a:rPr lang="en-GB" dirty="0" smtClean="0"/>
              <a:t>Like most of the poems in Duffy’s Mean Time collection, Valentine deals with those involved in damaged or irreconcilable relationships.</a:t>
            </a:r>
          </a:p>
          <a:p>
            <a:endParaRPr lang="en-GB" dirty="0" smtClean="0"/>
          </a:p>
          <a:p>
            <a:r>
              <a:rPr lang="en-GB" dirty="0" smtClean="0"/>
              <a:t>In Valentine, Duffy ends on a warning note that love can be Lethal and so life-threatening, forcing the reader to confront the notion that a real love based on honesty and truthfulness can be painful and destructive as well as fulfilling and enriching. </a:t>
            </a:r>
          </a:p>
          <a:p>
            <a:endParaRPr lang="en-GB" dirty="0" smtClean="0"/>
          </a:p>
          <a:p>
            <a:r>
              <a:rPr lang="en-GB" dirty="0" smtClean="0"/>
              <a:t>The allusion to the negative aspects of conventional relationships suggests that, ultimately, they can often be restrictive to the individual, while a love which is free from such constraints is an ideal worth pursuing.</a:t>
            </a:r>
          </a:p>
          <a:p>
            <a:endParaRPr lang="en-GB" dirty="0"/>
          </a:p>
        </p:txBody>
      </p:sp>
    </p:spTree>
    <p:extLst>
      <p:ext uri="{BB962C8B-B14F-4D97-AF65-F5344CB8AC3E}">
        <p14:creationId xmlns:p14="http://schemas.microsoft.com/office/powerpoint/2010/main" val="35112488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War Photographer</a:t>
            </a:r>
            <a:endParaRPr lang="en-GB" dirty="0"/>
          </a:p>
        </p:txBody>
      </p:sp>
      <p:pic>
        <p:nvPicPr>
          <p:cNvPr id="5122" name="Picture 2" descr="A photographer in a dark room developing photographs of scenes of w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8082324" cy="4546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787557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War Photographer</a:t>
            </a:r>
            <a:endParaRPr lang="en-GB" dirty="0"/>
          </a:p>
        </p:txBody>
      </p:sp>
      <p:sp>
        <p:nvSpPr>
          <p:cNvPr id="3" name="Content Placeholder 2"/>
          <p:cNvSpPr>
            <a:spLocks noGrp="1"/>
          </p:cNvSpPr>
          <p:nvPr>
            <p:ph idx="1"/>
          </p:nvPr>
        </p:nvSpPr>
        <p:spPr>
          <a:xfrm>
            <a:off x="251520" y="1340768"/>
            <a:ext cx="8640960" cy="5904656"/>
          </a:xfrm>
        </p:spPr>
        <p:txBody>
          <a:bodyPr>
            <a:normAutofit fontScale="70000" lnSpcReduction="20000"/>
          </a:bodyPr>
          <a:lstStyle/>
          <a:p>
            <a:r>
              <a:rPr lang="en-GB" dirty="0" smtClean="0"/>
              <a:t>Duffy was inspired to write this poem by her friendship with a war photographer.  She was especially intrigued by the peculiar challenge faced by these people whose job requires them to record terrible, horrific events without being able to directly help their subjects. </a:t>
            </a:r>
          </a:p>
          <a:p>
            <a:endParaRPr lang="en-GB" dirty="0" smtClean="0"/>
          </a:p>
          <a:p>
            <a:r>
              <a:rPr lang="en-GB" dirty="0" smtClean="0"/>
              <a:t>Duffy perhaps shares an affinity with these photo journalists - while they use the medium of photography to convey certain truths about the human condition, she uses words and language to do the same job. </a:t>
            </a:r>
          </a:p>
          <a:p>
            <a:endParaRPr lang="en-GB" dirty="0" smtClean="0"/>
          </a:p>
          <a:p>
            <a:r>
              <a:rPr lang="en-GB" dirty="0" smtClean="0"/>
              <a:t>Duffy provokes us to consider our own response when confronted with the photographs that we regularly see in our newspaper supplements, and why so many of us have become desensitised to these images. </a:t>
            </a:r>
          </a:p>
          <a:p>
            <a:endParaRPr lang="en-GB" dirty="0" smtClean="0"/>
          </a:p>
          <a:p>
            <a:r>
              <a:rPr lang="en-GB" dirty="0" smtClean="0"/>
              <a:t>By viewing this issue from the perspective of the photographer, she also reveals the difficulties of such an occupation.</a:t>
            </a:r>
          </a:p>
          <a:p>
            <a:endParaRPr lang="en-GB" dirty="0" smtClean="0"/>
          </a:p>
          <a:p>
            <a:r>
              <a:rPr lang="en-GB" dirty="0" smtClean="0"/>
              <a:t>By the end of the poem, it is clear her subject straddles two vastly different worlds yet increasingly feels he belongs to neither.</a:t>
            </a:r>
          </a:p>
          <a:p>
            <a:endParaRPr lang="en-GB" dirty="0"/>
          </a:p>
        </p:txBody>
      </p:sp>
    </p:spTree>
    <p:extLst>
      <p:ext uri="{BB962C8B-B14F-4D97-AF65-F5344CB8AC3E}">
        <p14:creationId xmlns:p14="http://schemas.microsoft.com/office/powerpoint/2010/main" val="19879864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War Photographer</a:t>
            </a:r>
            <a:endParaRPr lang="en-GB" dirty="0"/>
          </a:p>
        </p:txBody>
      </p:sp>
      <p:sp>
        <p:nvSpPr>
          <p:cNvPr id="3" name="Content Placeholder 2"/>
          <p:cNvSpPr>
            <a:spLocks noGrp="1"/>
          </p:cNvSpPr>
          <p:nvPr>
            <p:ph idx="1"/>
          </p:nvPr>
        </p:nvSpPr>
        <p:spPr>
          <a:xfrm>
            <a:off x="251520" y="1268760"/>
            <a:ext cx="8640960" cy="5904656"/>
          </a:xfrm>
        </p:spPr>
        <p:txBody>
          <a:bodyPr>
            <a:normAutofit fontScale="55000" lnSpcReduction="20000"/>
          </a:bodyPr>
          <a:lstStyle/>
          <a:p>
            <a:pPr marL="0" indent="0">
              <a:buNone/>
            </a:pPr>
            <a:r>
              <a:rPr lang="en-GB" b="1" dirty="0" smtClean="0"/>
              <a:t>Themes</a:t>
            </a:r>
          </a:p>
          <a:p>
            <a:r>
              <a:rPr lang="en-GB" dirty="0" smtClean="0"/>
              <a:t>The poem focuses on two main themes:</a:t>
            </a:r>
          </a:p>
          <a:p>
            <a:r>
              <a:rPr lang="en-GB" dirty="0" smtClean="0"/>
              <a:t>the horror of war </a:t>
            </a:r>
          </a:p>
          <a:p>
            <a:r>
              <a:rPr lang="en-GB" dirty="0" smtClean="0"/>
              <a:t>our increasing indifference to the victims of conflict </a:t>
            </a:r>
          </a:p>
          <a:p>
            <a:r>
              <a:rPr lang="en-GB" dirty="0" smtClean="0"/>
              <a:t>These themes are revealed not only through Duffy’s word choice and imagery, but also through the central paradox that while the imagery of war is more widespread than any other time in history, its impact upon those of us exposed to it is rapidly declining.</a:t>
            </a:r>
          </a:p>
          <a:p>
            <a:endParaRPr lang="en-GB" b="1" dirty="0" smtClean="0"/>
          </a:p>
          <a:p>
            <a:r>
              <a:rPr lang="en-GB" b="1" dirty="0" smtClean="0"/>
              <a:t>The horror of war</a:t>
            </a:r>
          </a:p>
          <a:p>
            <a:r>
              <a:rPr lang="en-GB" dirty="0" smtClean="0"/>
              <a:t>Duffy’s skilful yet understated imagery helps to convey the terrible personal stories that lie behind every conflict.</a:t>
            </a:r>
          </a:p>
          <a:p>
            <a:r>
              <a:rPr lang="en-GB" dirty="0" smtClean="0"/>
              <a:t>Perhaps almost in an attempt to counter the graphic imagery that we have become so used to seeing, her depictions are subtle and understated and she often leaves the reader to compose their own images. </a:t>
            </a:r>
          </a:p>
          <a:p>
            <a:endParaRPr lang="en-GB" dirty="0" smtClean="0"/>
          </a:p>
          <a:p>
            <a:r>
              <a:rPr lang="en-GB" b="1" dirty="0" smtClean="0"/>
              <a:t>Our increasing indifference to the victims of conflict</a:t>
            </a:r>
          </a:p>
          <a:p>
            <a:r>
              <a:rPr lang="en-GB" dirty="0" smtClean="0"/>
              <a:t>Throughout the poem, Duffy conveys the increasing separateness and isolation the photographer feels both towards his own country and the newspaper he works for. </a:t>
            </a:r>
          </a:p>
          <a:p>
            <a:r>
              <a:rPr lang="en-GB" dirty="0" smtClean="0"/>
              <a:t>Unlike us and his editor, he is unable to protect himself from the horror of the subjects he photographs and there is a sense of growing bitterness as he continues to feed the voracious need for news in the knowledge that we are increasingly unmoved and unaffected by the images.</a:t>
            </a:r>
          </a:p>
        </p:txBody>
      </p:sp>
    </p:spTree>
    <p:extLst>
      <p:ext uri="{BB962C8B-B14F-4D97-AF65-F5344CB8AC3E}">
        <p14:creationId xmlns:p14="http://schemas.microsoft.com/office/powerpoint/2010/main" val="9673584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t>
            </a:r>
            <a:r>
              <a:rPr lang="en-US" dirty="0" err="1" smtClean="0"/>
              <a:t>Mrs</a:t>
            </a:r>
            <a:r>
              <a:rPr lang="en-US" dirty="0" smtClean="0"/>
              <a:t> </a:t>
            </a:r>
            <a:r>
              <a:rPr lang="en-US" dirty="0" err="1" smtClean="0"/>
              <a:t>Tischer’s</a:t>
            </a:r>
            <a:r>
              <a:rPr lang="en-US" dirty="0" smtClean="0"/>
              <a:t> Class</a:t>
            </a:r>
            <a:endParaRPr lang="en-US" dirty="0"/>
          </a:p>
        </p:txBody>
      </p:sp>
      <p:sp>
        <p:nvSpPr>
          <p:cNvPr id="3" name="Content Placeholder 2"/>
          <p:cNvSpPr>
            <a:spLocks noGrp="1"/>
          </p:cNvSpPr>
          <p:nvPr>
            <p:ph idx="1"/>
          </p:nvPr>
        </p:nvSpPr>
        <p:spPr/>
        <p:txBody>
          <a:bodyPr>
            <a:normAutofit/>
          </a:bodyPr>
          <a:lstStyle/>
          <a:p>
            <a:r>
              <a:rPr lang="en-GB" sz="2000" dirty="0"/>
              <a:t>Duffy explores the theme of childhood and growing up in this poem. She describes the joys of primary school before the children are exposed to a more frightening adult world</a:t>
            </a:r>
            <a:r>
              <a:rPr lang="en-GB" sz="2000" dirty="0" smtClean="0"/>
              <a:t>.</a:t>
            </a:r>
          </a:p>
          <a:p>
            <a:endParaRPr lang="en-GB" sz="2000" dirty="0" smtClean="0"/>
          </a:p>
          <a:p>
            <a:r>
              <a:rPr lang="en-GB" sz="2000" dirty="0"/>
              <a:t>Mrs </a:t>
            </a:r>
            <a:r>
              <a:rPr lang="en-GB" sz="2000" dirty="0" err="1"/>
              <a:t>Tilscher</a:t>
            </a:r>
            <a:r>
              <a:rPr lang="en-GB" sz="2000" dirty="0"/>
              <a:t>, from the poem's title, is portrayed as a loving teacher who has a profound effect on her pupils. This poem is drawn from Duffy's own experience. Mrs </a:t>
            </a:r>
            <a:r>
              <a:rPr lang="en-GB" sz="2000" dirty="0" err="1"/>
              <a:t>Tilscher</a:t>
            </a:r>
            <a:r>
              <a:rPr lang="en-GB" sz="2000" dirty="0"/>
              <a:t> was a real teacher and therefore the use of the personal pronoun 'you' places her back into the past, as she recalls her positive memories of school. It also enables the reader to identify with her experience, drawing them in to the poem. Duffy uses different times of year to represent the stages in the child's journey towards adolescence</a:t>
            </a:r>
            <a:r>
              <a:rPr lang="en-GB" sz="2000" dirty="0" smtClean="0"/>
              <a:t>.</a:t>
            </a:r>
            <a:endParaRPr lang="en-GB" sz="2400" dirty="0" smtClean="0"/>
          </a:p>
          <a:p>
            <a:endParaRPr lang="en-GB" sz="2400" dirty="0"/>
          </a:p>
          <a:p>
            <a:pPr marL="0" indent="0">
              <a:buNone/>
            </a:pPr>
            <a:endParaRPr lang="en-US" dirty="0"/>
          </a:p>
        </p:txBody>
      </p:sp>
    </p:spTree>
    <p:extLst>
      <p:ext uri="{BB962C8B-B14F-4D97-AF65-F5344CB8AC3E}">
        <p14:creationId xmlns:p14="http://schemas.microsoft.com/office/powerpoint/2010/main" val="218400444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2"/>
          </a:xfrm>
        </p:spPr>
        <p:txBody>
          <a:bodyPr/>
          <a:lstStyle/>
          <a:p>
            <a:r>
              <a:rPr lang="en-US" dirty="0"/>
              <a:t>In </a:t>
            </a:r>
            <a:r>
              <a:rPr lang="en-US" dirty="0" err="1"/>
              <a:t>Mrs</a:t>
            </a:r>
            <a:r>
              <a:rPr lang="en-US" dirty="0"/>
              <a:t> </a:t>
            </a:r>
            <a:r>
              <a:rPr lang="en-US" dirty="0" err="1"/>
              <a:t>Tischer’s</a:t>
            </a:r>
            <a:r>
              <a:rPr lang="en-US" dirty="0"/>
              <a:t> </a:t>
            </a:r>
            <a:r>
              <a:rPr lang="en-US" dirty="0" smtClean="0"/>
              <a:t>Class: Themes</a:t>
            </a:r>
            <a:endParaRPr lang="en-US" dirty="0"/>
          </a:p>
        </p:txBody>
      </p:sp>
      <p:sp>
        <p:nvSpPr>
          <p:cNvPr id="3" name="Content Placeholder 2"/>
          <p:cNvSpPr>
            <a:spLocks noGrp="1"/>
          </p:cNvSpPr>
          <p:nvPr>
            <p:ph idx="1"/>
          </p:nvPr>
        </p:nvSpPr>
        <p:spPr>
          <a:xfrm>
            <a:off x="457200" y="1268760"/>
            <a:ext cx="8229600" cy="5112568"/>
          </a:xfrm>
        </p:spPr>
        <p:txBody>
          <a:bodyPr>
            <a:normAutofit lnSpcReduction="10000"/>
          </a:bodyPr>
          <a:lstStyle/>
          <a:p>
            <a:r>
              <a:rPr lang="en-GB" sz="2000" b="1" i="1" dirty="0" smtClean="0"/>
              <a:t>Childhood </a:t>
            </a:r>
          </a:p>
          <a:p>
            <a:pPr marL="0" indent="0">
              <a:buNone/>
            </a:pPr>
            <a:r>
              <a:rPr lang="en-GB" sz="2000" dirty="0" smtClean="0"/>
              <a:t>Duffy </a:t>
            </a:r>
            <a:r>
              <a:rPr lang="en-GB" sz="2000" dirty="0"/>
              <a:t>conveys a childhood idyll in the first two stanzas. </a:t>
            </a:r>
            <a:r>
              <a:rPr lang="en-GB" sz="2000" dirty="0" smtClean="0"/>
              <a:t>The classroom </a:t>
            </a:r>
            <a:r>
              <a:rPr lang="en-GB" sz="2000" dirty="0"/>
              <a:t>is a place of colour, safety, learning, delight. All elements of a happy childhood. In the second two stanzas, the child is exposed to the outside world and the knowledge this brings</a:t>
            </a:r>
            <a:r>
              <a:rPr lang="en-GB" sz="2000" dirty="0" smtClean="0"/>
              <a:t>.</a:t>
            </a:r>
          </a:p>
          <a:p>
            <a:pPr marL="0" indent="0">
              <a:buNone/>
            </a:pPr>
            <a:endParaRPr lang="en-GB" sz="2000" dirty="0" smtClean="0"/>
          </a:p>
          <a:p>
            <a:r>
              <a:rPr lang="en-GB" sz="2000" b="1" i="1" dirty="0"/>
              <a:t>Change/ growing up</a:t>
            </a:r>
          </a:p>
          <a:p>
            <a:pPr marL="0" indent="0">
              <a:buNone/>
            </a:pPr>
            <a:r>
              <a:rPr lang="en-GB" sz="2000" dirty="0"/>
              <a:t>The poem charts the speaker moving from childhood to early adolescence. The secure, innocent world of Mrs </a:t>
            </a:r>
            <a:r>
              <a:rPr lang="en-GB" sz="2000" dirty="0" err="1"/>
              <a:t>Tilscher's</a:t>
            </a:r>
            <a:r>
              <a:rPr lang="en-GB" sz="2000" dirty="0"/>
              <a:t> class is interrupted by the outside world. A "rough boy" tells her how she was born and gives her knowledge she is not ready for.</a:t>
            </a:r>
          </a:p>
          <a:p>
            <a:pPr marL="0" indent="0">
              <a:buNone/>
            </a:pPr>
            <a:r>
              <a:rPr lang="en-GB" sz="2000" dirty="0"/>
              <a:t>The final stanza depicts a sexual awakening as Mrs </a:t>
            </a:r>
            <a:r>
              <a:rPr lang="en-GB" sz="2000" dirty="0" err="1"/>
              <a:t>Tilscher</a:t>
            </a:r>
            <a:r>
              <a:rPr lang="en-GB" sz="2000" dirty="0"/>
              <a:t> 'turns away', leaving the child to explore her new feelings independently. She is growing up and cannot go back to her childhood of innocence and safety any more. She has to move forward, push the limits and handle the storm that looms on the horizon.</a:t>
            </a:r>
          </a:p>
          <a:p>
            <a:endParaRPr lang="en-GB" sz="2000" dirty="0"/>
          </a:p>
          <a:p>
            <a:endParaRPr lang="en-US" dirty="0"/>
          </a:p>
        </p:txBody>
      </p:sp>
    </p:spTree>
    <p:extLst>
      <p:ext uri="{BB962C8B-B14F-4D97-AF65-F5344CB8AC3E}">
        <p14:creationId xmlns:p14="http://schemas.microsoft.com/office/powerpoint/2010/main" val="21504176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smtClean="0"/>
              <a:t>The Way My Mother Speaks</a:t>
            </a:r>
            <a:endParaRPr lang="en-US" dirty="0"/>
          </a:p>
        </p:txBody>
      </p:sp>
      <p:sp>
        <p:nvSpPr>
          <p:cNvPr id="3" name="Content Placeholder 2"/>
          <p:cNvSpPr>
            <a:spLocks noGrp="1"/>
          </p:cNvSpPr>
          <p:nvPr>
            <p:ph idx="1"/>
          </p:nvPr>
        </p:nvSpPr>
        <p:spPr>
          <a:xfrm>
            <a:off x="323528" y="1340768"/>
            <a:ext cx="8568952" cy="5112568"/>
          </a:xfrm>
        </p:spPr>
        <p:txBody>
          <a:bodyPr>
            <a:normAutofit lnSpcReduction="10000"/>
          </a:bodyPr>
          <a:lstStyle/>
          <a:p>
            <a:r>
              <a:rPr lang="en-GB" sz="2000" dirty="0"/>
              <a:t>In this poem the poet/persona is on a train that </a:t>
            </a:r>
            <a:r>
              <a:rPr lang="en-GB" sz="2000" b="1" dirty="0"/>
              <a:t>"goes down England"</a:t>
            </a:r>
            <a:r>
              <a:rPr lang="en-GB" sz="2000" dirty="0"/>
              <a:t>. The journey is both literal and metaphorical, as here Duffy is concerned with the transition between childhood and adulthood, from dependence to independence, from seeing herself as being closely tied to her mother to then forming her own identity.</a:t>
            </a:r>
            <a:r>
              <a:rPr lang="en-GB" sz="2000" dirty="0"/>
              <a:t> </a:t>
            </a:r>
            <a:endParaRPr lang="en-GB" sz="2000" dirty="0" smtClean="0"/>
          </a:p>
          <a:p>
            <a:endParaRPr lang="en-GB" sz="2000" dirty="0" smtClean="0"/>
          </a:p>
          <a:p>
            <a:r>
              <a:rPr lang="en-GB" sz="2000" dirty="0"/>
              <a:t>Duffy explores how change causes conflicting emotions, which is why this poem is full of contradictions and contrasts</a:t>
            </a:r>
            <a:r>
              <a:rPr lang="en-GB" sz="2000" dirty="0" smtClean="0"/>
              <a:t>.</a:t>
            </a:r>
          </a:p>
          <a:p>
            <a:endParaRPr lang="en-GB" sz="2000" dirty="0"/>
          </a:p>
          <a:p>
            <a:r>
              <a:rPr lang="en-GB" sz="2000" dirty="0"/>
              <a:t>The poem's title could imply "the way" her mother speaks in terms of her use of dialect and set expressions, but it might also suggest the manner in which her mother’s words come to her – they are bound up with her own thinking and breathing – they are part of her being</a:t>
            </a:r>
            <a:r>
              <a:rPr lang="en-GB" sz="2000" dirty="0" smtClean="0"/>
              <a:t>.</a:t>
            </a:r>
          </a:p>
          <a:p>
            <a:endParaRPr lang="en-GB" sz="2000" dirty="0"/>
          </a:p>
          <a:p>
            <a:r>
              <a:rPr lang="en-GB" sz="2000" dirty="0"/>
              <a:t>The poem ends on a note of optimism insisting that you can be "free" but also still connected to your background and family.</a:t>
            </a:r>
          </a:p>
          <a:p>
            <a:endParaRPr lang="en-US" sz="2000" dirty="0"/>
          </a:p>
        </p:txBody>
      </p:sp>
    </p:spTree>
    <p:extLst>
      <p:ext uri="{BB962C8B-B14F-4D97-AF65-F5344CB8AC3E}">
        <p14:creationId xmlns:p14="http://schemas.microsoft.com/office/powerpoint/2010/main" val="310027164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US" dirty="0"/>
              <a:t>The Way My Mother </a:t>
            </a:r>
            <a:r>
              <a:rPr lang="en-US" dirty="0" smtClean="0"/>
              <a:t>Speaks: Themes</a:t>
            </a:r>
            <a:endParaRPr lang="en-US" dirty="0"/>
          </a:p>
        </p:txBody>
      </p:sp>
      <p:sp>
        <p:nvSpPr>
          <p:cNvPr id="3" name="Content Placeholder 2"/>
          <p:cNvSpPr>
            <a:spLocks noGrp="1"/>
          </p:cNvSpPr>
          <p:nvPr>
            <p:ph idx="1"/>
          </p:nvPr>
        </p:nvSpPr>
        <p:spPr>
          <a:xfrm>
            <a:off x="323528" y="1052736"/>
            <a:ext cx="8568952" cy="5328592"/>
          </a:xfrm>
        </p:spPr>
        <p:txBody>
          <a:bodyPr>
            <a:normAutofit fontScale="70000" lnSpcReduction="20000"/>
          </a:bodyPr>
          <a:lstStyle/>
          <a:p>
            <a:r>
              <a:rPr lang="en-GB" b="1" i="1" dirty="0"/>
              <a:t>Change/growing up</a:t>
            </a:r>
          </a:p>
          <a:p>
            <a:pPr marL="0" indent="0">
              <a:buNone/>
            </a:pPr>
            <a:r>
              <a:rPr lang="en-GB" dirty="0"/>
              <a:t>The reference to the child by the frog pond is an effective way of portraying the act of growing up. This poem describes a transition between a nostalgia for youth and an anticipation of what's ahead. Duffy uses the train journey to signify this. She repeats her mother's phrases which have obviously been with her since she was a child. This implies the 'child-in-her' is still present. Her reference to the child by the frog pond is an effective way of portraying the act of growing up, but her overall message is that we still keep hold of that part of ourselves who was so closely nurtured by a parent. We still remember our mother's words</a:t>
            </a:r>
            <a:r>
              <a:rPr lang="en-GB" dirty="0" smtClean="0"/>
              <a:t>.</a:t>
            </a:r>
          </a:p>
          <a:p>
            <a:pPr marL="0" indent="0">
              <a:buNone/>
            </a:pPr>
            <a:endParaRPr lang="en-GB" dirty="0"/>
          </a:p>
          <a:p>
            <a:r>
              <a:rPr lang="en-GB" b="1" i="1" dirty="0"/>
              <a:t>Relationships</a:t>
            </a:r>
          </a:p>
          <a:p>
            <a:pPr marL="0" indent="0">
              <a:buNone/>
            </a:pPr>
            <a:r>
              <a:rPr lang="en-GB" dirty="0"/>
              <a:t>The relationship between Duffy and her mother is poignantly handled in this poem. The poet recalls her mother's expressions with fondness. They are part of her. She hears them in her thoughts and </a:t>
            </a:r>
            <a:r>
              <a:rPr lang="en-GB" b="1" dirty="0"/>
              <a:t>"under the shallows of my breath."</a:t>
            </a:r>
            <a:r>
              <a:rPr lang="en-GB" dirty="0"/>
              <a:t> At the end she says she is "homesick" for her childhood, which she remembers in a positive light. She refers to her "love" for her mother's words, as if she is still comforted by them.</a:t>
            </a:r>
          </a:p>
          <a:p>
            <a:endParaRPr lang="en-US" dirty="0"/>
          </a:p>
        </p:txBody>
      </p:sp>
    </p:spTree>
    <p:extLst>
      <p:ext uri="{BB962C8B-B14F-4D97-AF65-F5344CB8AC3E}">
        <p14:creationId xmlns:p14="http://schemas.microsoft.com/office/powerpoint/2010/main" val="38278740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Mrs Midas</a:t>
            </a:r>
            <a:endParaRPr lang="en-GB" dirty="0"/>
          </a:p>
        </p:txBody>
      </p:sp>
      <p:sp>
        <p:nvSpPr>
          <p:cNvPr id="4" name="Content Placeholder 3"/>
          <p:cNvSpPr>
            <a:spLocks noGrp="1"/>
          </p:cNvSpPr>
          <p:nvPr>
            <p:ph idx="1"/>
          </p:nvPr>
        </p:nvSpPr>
        <p:spPr/>
        <p:txBody>
          <a:bodyPr/>
          <a:lstStyle/>
          <a:p>
            <a:endParaRPr lang="en-GB"/>
          </a:p>
        </p:txBody>
      </p:sp>
      <p:pic>
        <p:nvPicPr>
          <p:cNvPr id="2052" name="Picture 4" descr="A man and woman sitting at a table surrounded by gold objec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07545"/>
            <a:ext cx="8544948" cy="4806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5031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Mrs Midas</a:t>
            </a:r>
            <a:endParaRPr lang="en-GB"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r>
              <a:rPr lang="en-GB" dirty="0" smtClean="0"/>
              <a:t>Mrs Midas is a poem written from the viewpoint of the wife of the mythological King Midas, from Ovid’s Metamorphoses. King Midas was granted a wish by the god Dionysus whereby everything he touched would turn to gold.</a:t>
            </a:r>
          </a:p>
          <a:p>
            <a:endParaRPr lang="en-GB" dirty="0" smtClean="0"/>
          </a:p>
          <a:p>
            <a:r>
              <a:rPr lang="en-GB" dirty="0" smtClean="0"/>
              <a:t>With comical undertones, a wide range of emotions are expressed through the persona of Mrs Midas as she speaks out against her husband’s foolish actions and gradually separates herself from him.</a:t>
            </a:r>
          </a:p>
          <a:p>
            <a:endParaRPr lang="en-GB" dirty="0" smtClean="0"/>
          </a:p>
          <a:p>
            <a:r>
              <a:rPr lang="en-GB" dirty="0" smtClean="0"/>
              <a:t>She leaves him to waste away in isolation while she laments the loss of their physical relationship and the chance to have a baby together to fulfil their dreams.</a:t>
            </a:r>
          </a:p>
          <a:p>
            <a:endParaRPr lang="en-GB" dirty="0"/>
          </a:p>
        </p:txBody>
      </p:sp>
    </p:spTree>
    <p:extLst>
      <p:ext uri="{BB962C8B-B14F-4D97-AF65-F5344CB8AC3E}">
        <p14:creationId xmlns:p14="http://schemas.microsoft.com/office/powerpoint/2010/main" val="15275623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Mrs Midas</a:t>
            </a:r>
            <a:endParaRPr lang="en-GB" dirty="0"/>
          </a:p>
        </p:txBody>
      </p:sp>
      <p:sp>
        <p:nvSpPr>
          <p:cNvPr id="3" name="Content Placeholder 2"/>
          <p:cNvSpPr>
            <a:spLocks noGrp="1"/>
          </p:cNvSpPr>
          <p:nvPr>
            <p:ph idx="1"/>
          </p:nvPr>
        </p:nvSpPr>
        <p:spPr>
          <a:xfrm>
            <a:off x="323528" y="1268760"/>
            <a:ext cx="8640960" cy="5400600"/>
          </a:xfrm>
        </p:spPr>
        <p:txBody>
          <a:bodyPr>
            <a:normAutofit fontScale="70000" lnSpcReduction="20000"/>
          </a:bodyPr>
          <a:lstStyle/>
          <a:p>
            <a:pPr marL="0" indent="0">
              <a:buNone/>
            </a:pPr>
            <a:r>
              <a:rPr lang="en-GB" dirty="0" smtClean="0"/>
              <a:t>The main themes are:</a:t>
            </a:r>
          </a:p>
          <a:p>
            <a:r>
              <a:rPr lang="en-GB" dirty="0" smtClean="0"/>
              <a:t>greed </a:t>
            </a:r>
          </a:p>
          <a:p>
            <a:r>
              <a:rPr lang="en-GB" dirty="0" smtClean="0"/>
              <a:t>consequences </a:t>
            </a:r>
          </a:p>
          <a:p>
            <a:r>
              <a:rPr lang="en-GB" dirty="0" smtClean="0"/>
              <a:t>isolation </a:t>
            </a:r>
          </a:p>
          <a:p>
            <a:endParaRPr lang="en-GB" dirty="0" smtClean="0"/>
          </a:p>
          <a:p>
            <a:r>
              <a:rPr lang="en-GB" dirty="0" smtClean="0"/>
              <a:t>Greed is certainly a recurring theme as this is what motivated Midas to make his wish in the first place.</a:t>
            </a:r>
          </a:p>
          <a:p>
            <a:endParaRPr lang="en-GB" dirty="0" smtClean="0"/>
          </a:p>
          <a:p>
            <a:r>
              <a:rPr lang="en-GB" dirty="0" smtClean="0"/>
              <a:t>The damaging effects are portrayed throughout with both husband and wife, in the end, being left alone to suffer the effects of wishing to possess a substance which ultimately feeds no one.</a:t>
            </a:r>
          </a:p>
          <a:p>
            <a:endParaRPr lang="en-GB" dirty="0" smtClean="0"/>
          </a:p>
          <a:p>
            <a:r>
              <a:rPr lang="en-GB" dirty="0" smtClean="0"/>
              <a:t>Consequences are dealt with as we observe the impact of the gift on Midas and his wife. Duffy invites us to consider how something so precious like gold can easily become destructive. </a:t>
            </a:r>
          </a:p>
          <a:p>
            <a:endParaRPr lang="en-GB" dirty="0" smtClean="0"/>
          </a:p>
          <a:p>
            <a:r>
              <a:rPr lang="en-GB" dirty="0" smtClean="0"/>
              <a:t>Isolation and loneliness in the end is all that is left for either character. </a:t>
            </a:r>
          </a:p>
          <a:p>
            <a:endParaRPr lang="en-GB" dirty="0"/>
          </a:p>
        </p:txBody>
      </p:sp>
    </p:spTree>
    <p:extLst>
      <p:ext uri="{BB962C8B-B14F-4D97-AF65-F5344CB8AC3E}">
        <p14:creationId xmlns:p14="http://schemas.microsoft.com/office/powerpoint/2010/main" val="28277618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Originally</a:t>
            </a:r>
            <a:endParaRPr lang="en-GB" dirty="0"/>
          </a:p>
        </p:txBody>
      </p:sp>
      <p:pic>
        <p:nvPicPr>
          <p:cNvPr id="3076" name="Picture 4" descr="A mother and her three children on a train travelling away from Glasg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8460432" cy="4758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4026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Originally</a:t>
            </a:r>
            <a:endParaRPr lang="en-GB" dirty="0"/>
          </a:p>
        </p:txBody>
      </p:sp>
      <p:sp>
        <p:nvSpPr>
          <p:cNvPr id="3" name="Content Placeholder 2"/>
          <p:cNvSpPr>
            <a:spLocks noGrp="1"/>
          </p:cNvSpPr>
          <p:nvPr>
            <p:ph idx="1"/>
          </p:nvPr>
        </p:nvSpPr>
        <p:spPr>
          <a:xfrm>
            <a:off x="251520" y="1268760"/>
            <a:ext cx="8640960" cy="5328592"/>
          </a:xfrm>
        </p:spPr>
        <p:txBody>
          <a:bodyPr>
            <a:normAutofit fontScale="62500" lnSpcReduction="20000"/>
          </a:bodyPr>
          <a:lstStyle/>
          <a:p>
            <a:r>
              <a:rPr lang="en-GB" dirty="0" smtClean="0"/>
              <a:t>In this autobiographical poem, Duffy considers and explores the sense of isolation and confusion she felt as a child when her family moved from the </a:t>
            </a:r>
            <a:r>
              <a:rPr lang="en-GB" dirty="0" err="1" smtClean="0"/>
              <a:t>Gorbals</a:t>
            </a:r>
            <a:r>
              <a:rPr lang="en-GB" dirty="0" smtClean="0"/>
              <a:t> in Glasgow to England.</a:t>
            </a:r>
          </a:p>
          <a:p>
            <a:endParaRPr lang="en-GB" dirty="0" smtClean="0"/>
          </a:p>
          <a:p>
            <a:r>
              <a:rPr lang="en-GB" dirty="0" smtClean="0"/>
              <a:t>She describes both the literal details of the journey and the move as well as the deeper, metaphorical journey that she and her family experienced as a result of this decision.</a:t>
            </a:r>
          </a:p>
          <a:p>
            <a:endParaRPr lang="en-GB" dirty="0" smtClean="0"/>
          </a:p>
          <a:p>
            <a:r>
              <a:rPr lang="en-GB" dirty="0" smtClean="0"/>
              <a:t>As the title suggests, she considers to what extent our identity is shaped and defined not only by our environment but by changes in dialect and culture.</a:t>
            </a:r>
          </a:p>
          <a:p>
            <a:endParaRPr lang="en-GB" dirty="0" smtClean="0"/>
          </a:p>
          <a:p>
            <a:r>
              <a:rPr lang="en-GB" dirty="0" smtClean="0"/>
              <a:t>The initial catalyst for the poem, the memories of the move and her gradual assimilation into her new home, provokes a bigger, more philosophical meditation on the subject of childhood itself. </a:t>
            </a:r>
          </a:p>
          <a:p>
            <a:endParaRPr lang="en-GB" dirty="0" smtClean="0"/>
          </a:p>
          <a:p>
            <a:r>
              <a:rPr lang="en-GB" dirty="0" smtClean="0"/>
              <a:t>Perhaps the most significant line in the poem comes at the start of stanza two when she asserts that All childhood is an emigration, revealing clearly the universal truth that the process of growing up is always synonymous with change.</a:t>
            </a:r>
          </a:p>
          <a:p>
            <a:endParaRPr lang="en-GB" dirty="0"/>
          </a:p>
        </p:txBody>
      </p:sp>
    </p:spTree>
    <p:extLst>
      <p:ext uri="{BB962C8B-B14F-4D97-AF65-F5344CB8AC3E}">
        <p14:creationId xmlns:p14="http://schemas.microsoft.com/office/powerpoint/2010/main" val="39845227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Originally</a:t>
            </a:r>
            <a:endParaRPr lang="en-GB" dirty="0"/>
          </a:p>
        </p:txBody>
      </p:sp>
      <p:sp>
        <p:nvSpPr>
          <p:cNvPr id="3" name="Content Placeholder 2"/>
          <p:cNvSpPr>
            <a:spLocks noGrp="1"/>
          </p:cNvSpPr>
          <p:nvPr>
            <p:ph idx="1"/>
          </p:nvPr>
        </p:nvSpPr>
        <p:spPr>
          <a:xfrm>
            <a:off x="323528" y="1412776"/>
            <a:ext cx="8568952" cy="5184576"/>
          </a:xfrm>
        </p:spPr>
        <p:txBody>
          <a:bodyPr>
            <a:normAutofit fontScale="62500" lnSpcReduction="20000"/>
          </a:bodyPr>
          <a:lstStyle/>
          <a:p>
            <a:pPr marL="0" indent="0">
              <a:buNone/>
            </a:pPr>
            <a:r>
              <a:rPr lang="en-GB" b="1" dirty="0" smtClean="0"/>
              <a:t>Themes</a:t>
            </a:r>
          </a:p>
          <a:p>
            <a:r>
              <a:rPr lang="en-GB" dirty="0" smtClean="0"/>
              <a:t>In this poem, Duffy reveals the importance of early childhood memories and experiences in shaping identity and also considers the impact of significant domestic changes during the formative years.</a:t>
            </a:r>
          </a:p>
          <a:p>
            <a:endParaRPr lang="en-GB" dirty="0" smtClean="0"/>
          </a:p>
          <a:p>
            <a:r>
              <a:rPr lang="en-GB" dirty="0" smtClean="0"/>
              <a:t>It is clear that even though Duffy was only six when she moved to England, her sense of </a:t>
            </a:r>
            <a:r>
              <a:rPr lang="en-GB" dirty="0" err="1" smtClean="0"/>
              <a:t>Scottishness</a:t>
            </a:r>
            <a:r>
              <a:rPr lang="en-GB" dirty="0" smtClean="0"/>
              <a:t> has stayed with her. </a:t>
            </a:r>
          </a:p>
          <a:p>
            <a:endParaRPr lang="en-GB" dirty="0" smtClean="0"/>
          </a:p>
          <a:p>
            <a:r>
              <a:rPr lang="en-GB" dirty="0" smtClean="0"/>
              <a:t>However, this affinity has resulted in a sense of confusion about her own identity and where she belongs and the poem is her own attempt to define more precisely where her true origins lie.</a:t>
            </a:r>
          </a:p>
          <a:p>
            <a:endParaRPr lang="en-GB" dirty="0" smtClean="0"/>
          </a:p>
          <a:p>
            <a:r>
              <a:rPr lang="en-GB" dirty="0" smtClean="0"/>
              <a:t>Although asserting that all childhoods involve change and transition, she feels a distinct pull towards this country that she left so young and there is a definite feeling of loss running through the poem.</a:t>
            </a:r>
          </a:p>
          <a:p>
            <a:endParaRPr lang="en-GB" dirty="0" smtClean="0"/>
          </a:p>
          <a:p>
            <a:r>
              <a:rPr lang="en-GB" dirty="0" smtClean="0"/>
              <a:t>In recalling how easily her brothers were able to adapt she emphasises her own sense of separateness.</a:t>
            </a:r>
          </a:p>
          <a:p>
            <a:endParaRPr lang="en-GB" dirty="0"/>
          </a:p>
        </p:txBody>
      </p:sp>
      <p:sp>
        <p:nvSpPr>
          <p:cNvPr id="4" name="SMARTINK"/>
          <p:cNvSpPr/>
          <p:nvPr/>
        </p:nvSpPr>
        <p:spPr>
          <a:xfrm>
            <a:off x="6057900" y="1992630"/>
            <a:ext cx="1093471" cy="86361"/>
          </a:xfrm>
          <a:custGeom>
            <a:avLst/>
            <a:gdLst/>
            <a:ahLst/>
            <a:cxnLst/>
            <a:rect l="0" t="0" r="0" b="0"/>
            <a:pathLst>
              <a:path w="1093471" h="86361">
                <a:moveTo>
                  <a:pt x="0" y="7620"/>
                </a:moveTo>
                <a:lnTo>
                  <a:pt x="27940" y="7620"/>
                </a:lnTo>
                <a:lnTo>
                  <a:pt x="64770" y="0"/>
                </a:lnTo>
                <a:lnTo>
                  <a:pt x="86360" y="0"/>
                </a:lnTo>
                <a:lnTo>
                  <a:pt x="114300" y="0"/>
                </a:lnTo>
                <a:lnTo>
                  <a:pt x="142240" y="0"/>
                </a:lnTo>
                <a:lnTo>
                  <a:pt x="179070" y="7620"/>
                </a:lnTo>
                <a:lnTo>
                  <a:pt x="214630" y="7620"/>
                </a:lnTo>
                <a:lnTo>
                  <a:pt x="250190" y="15240"/>
                </a:lnTo>
                <a:lnTo>
                  <a:pt x="285750" y="15240"/>
                </a:lnTo>
                <a:lnTo>
                  <a:pt x="314960" y="21590"/>
                </a:lnTo>
                <a:lnTo>
                  <a:pt x="342900" y="29210"/>
                </a:lnTo>
                <a:lnTo>
                  <a:pt x="370840" y="29210"/>
                </a:lnTo>
                <a:lnTo>
                  <a:pt x="400050" y="36830"/>
                </a:lnTo>
                <a:lnTo>
                  <a:pt x="435610" y="43180"/>
                </a:lnTo>
                <a:lnTo>
                  <a:pt x="464820" y="43180"/>
                </a:lnTo>
                <a:lnTo>
                  <a:pt x="492760" y="50800"/>
                </a:lnTo>
                <a:lnTo>
                  <a:pt x="521970" y="50800"/>
                </a:lnTo>
                <a:lnTo>
                  <a:pt x="549910" y="50800"/>
                </a:lnTo>
                <a:lnTo>
                  <a:pt x="585470" y="57150"/>
                </a:lnTo>
                <a:lnTo>
                  <a:pt x="621030" y="57150"/>
                </a:lnTo>
                <a:lnTo>
                  <a:pt x="650240" y="57150"/>
                </a:lnTo>
                <a:lnTo>
                  <a:pt x="678180" y="57150"/>
                </a:lnTo>
                <a:lnTo>
                  <a:pt x="707390" y="64770"/>
                </a:lnTo>
                <a:lnTo>
                  <a:pt x="742950" y="64770"/>
                </a:lnTo>
                <a:lnTo>
                  <a:pt x="772160" y="64770"/>
                </a:lnTo>
                <a:lnTo>
                  <a:pt x="800100" y="64770"/>
                </a:lnTo>
                <a:lnTo>
                  <a:pt x="828040" y="64770"/>
                </a:lnTo>
                <a:lnTo>
                  <a:pt x="864870" y="64770"/>
                </a:lnTo>
                <a:lnTo>
                  <a:pt x="892810" y="72390"/>
                </a:lnTo>
                <a:lnTo>
                  <a:pt x="928370" y="72390"/>
                </a:lnTo>
                <a:lnTo>
                  <a:pt x="957580" y="72390"/>
                </a:lnTo>
                <a:lnTo>
                  <a:pt x="985520" y="72390"/>
                </a:lnTo>
                <a:lnTo>
                  <a:pt x="1014730" y="72390"/>
                </a:lnTo>
                <a:lnTo>
                  <a:pt x="1050290" y="78740"/>
                </a:lnTo>
                <a:lnTo>
                  <a:pt x="1085850" y="78740"/>
                </a:lnTo>
                <a:lnTo>
                  <a:pt x="1093470" y="863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SMARTINK"/>
          <p:cNvSpPr/>
          <p:nvPr/>
        </p:nvSpPr>
        <p:spPr>
          <a:xfrm>
            <a:off x="5593080" y="5021580"/>
            <a:ext cx="2207261" cy="72391"/>
          </a:xfrm>
          <a:custGeom>
            <a:avLst/>
            <a:gdLst/>
            <a:ahLst/>
            <a:cxnLst/>
            <a:rect l="0" t="0" r="0" b="0"/>
            <a:pathLst>
              <a:path w="2207261" h="72391">
                <a:moveTo>
                  <a:pt x="0" y="0"/>
                </a:moveTo>
                <a:lnTo>
                  <a:pt x="29210" y="15240"/>
                </a:lnTo>
                <a:lnTo>
                  <a:pt x="64770" y="21590"/>
                </a:lnTo>
                <a:lnTo>
                  <a:pt x="93980" y="29210"/>
                </a:lnTo>
                <a:lnTo>
                  <a:pt x="129540" y="29210"/>
                </a:lnTo>
                <a:lnTo>
                  <a:pt x="157480" y="29210"/>
                </a:lnTo>
                <a:lnTo>
                  <a:pt x="193040" y="35560"/>
                </a:lnTo>
                <a:lnTo>
                  <a:pt x="222250" y="35560"/>
                </a:lnTo>
                <a:lnTo>
                  <a:pt x="257810" y="43180"/>
                </a:lnTo>
                <a:lnTo>
                  <a:pt x="293370" y="43180"/>
                </a:lnTo>
                <a:lnTo>
                  <a:pt x="322580" y="43180"/>
                </a:lnTo>
                <a:lnTo>
                  <a:pt x="350520" y="43180"/>
                </a:lnTo>
                <a:lnTo>
                  <a:pt x="386080" y="43180"/>
                </a:lnTo>
                <a:lnTo>
                  <a:pt x="415290" y="43180"/>
                </a:lnTo>
                <a:lnTo>
                  <a:pt x="450850" y="43180"/>
                </a:lnTo>
                <a:lnTo>
                  <a:pt x="478790" y="43180"/>
                </a:lnTo>
                <a:lnTo>
                  <a:pt x="514350" y="43180"/>
                </a:lnTo>
                <a:lnTo>
                  <a:pt x="543560" y="43180"/>
                </a:lnTo>
                <a:lnTo>
                  <a:pt x="571500" y="43180"/>
                </a:lnTo>
                <a:lnTo>
                  <a:pt x="607060" y="43180"/>
                </a:lnTo>
                <a:lnTo>
                  <a:pt x="643890" y="43180"/>
                </a:lnTo>
                <a:lnTo>
                  <a:pt x="671830" y="50800"/>
                </a:lnTo>
                <a:lnTo>
                  <a:pt x="707390" y="50800"/>
                </a:lnTo>
                <a:lnTo>
                  <a:pt x="742950" y="50800"/>
                </a:lnTo>
                <a:lnTo>
                  <a:pt x="772160" y="57150"/>
                </a:lnTo>
                <a:lnTo>
                  <a:pt x="793750" y="57150"/>
                </a:lnTo>
                <a:lnTo>
                  <a:pt x="821690" y="57150"/>
                </a:lnTo>
                <a:lnTo>
                  <a:pt x="857250" y="57150"/>
                </a:lnTo>
                <a:lnTo>
                  <a:pt x="894080" y="57150"/>
                </a:lnTo>
                <a:lnTo>
                  <a:pt x="929640" y="57150"/>
                </a:lnTo>
                <a:lnTo>
                  <a:pt x="965200" y="57150"/>
                </a:lnTo>
                <a:lnTo>
                  <a:pt x="993140" y="50800"/>
                </a:lnTo>
                <a:lnTo>
                  <a:pt x="1008380" y="50800"/>
                </a:lnTo>
                <a:lnTo>
                  <a:pt x="1036320" y="50800"/>
                </a:lnTo>
                <a:lnTo>
                  <a:pt x="1071880" y="50800"/>
                </a:lnTo>
                <a:lnTo>
                  <a:pt x="1107440" y="50800"/>
                </a:lnTo>
                <a:lnTo>
                  <a:pt x="1143000" y="50800"/>
                </a:lnTo>
                <a:lnTo>
                  <a:pt x="1178560" y="50800"/>
                </a:lnTo>
                <a:lnTo>
                  <a:pt x="1207770" y="43180"/>
                </a:lnTo>
                <a:lnTo>
                  <a:pt x="1243330" y="43180"/>
                </a:lnTo>
                <a:lnTo>
                  <a:pt x="1272540" y="43180"/>
                </a:lnTo>
                <a:lnTo>
                  <a:pt x="1308100" y="43180"/>
                </a:lnTo>
                <a:lnTo>
                  <a:pt x="1336040" y="35560"/>
                </a:lnTo>
                <a:lnTo>
                  <a:pt x="1357630" y="35560"/>
                </a:lnTo>
                <a:lnTo>
                  <a:pt x="1371600" y="35560"/>
                </a:lnTo>
                <a:lnTo>
                  <a:pt x="1400810" y="35560"/>
                </a:lnTo>
                <a:lnTo>
                  <a:pt x="1428750" y="35560"/>
                </a:lnTo>
                <a:lnTo>
                  <a:pt x="1457960" y="35560"/>
                </a:lnTo>
                <a:lnTo>
                  <a:pt x="1493520" y="35560"/>
                </a:lnTo>
                <a:lnTo>
                  <a:pt x="1529080" y="29210"/>
                </a:lnTo>
                <a:lnTo>
                  <a:pt x="1564640" y="29210"/>
                </a:lnTo>
                <a:lnTo>
                  <a:pt x="1586230" y="29210"/>
                </a:lnTo>
                <a:lnTo>
                  <a:pt x="1629410" y="29210"/>
                </a:lnTo>
                <a:lnTo>
                  <a:pt x="1657350" y="29210"/>
                </a:lnTo>
                <a:lnTo>
                  <a:pt x="1686560" y="29210"/>
                </a:lnTo>
                <a:lnTo>
                  <a:pt x="1722120" y="29210"/>
                </a:lnTo>
                <a:lnTo>
                  <a:pt x="1750060" y="29210"/>
                </a:lnTo>
                <a:lnTo>
                  <a:pt x="1779270" y="29210"/>
                </a:lnTo>
                <a:lnTo>
                  <a:pt x="1814830" y="29210"/>
                </a:lnTo>
                <a:lnTo>
                  <a:pt x="1844040" y="29210"/>
                </a:lnTo>
                <a:lnTo>
                  <a:pt x="1879600" y="35560"/>
                </a:lnTo>
                <a:lnTo>
                  <a:pt x="1915160" y="35560"/>
                </a:lnTo>
                <a:lnTo>
                  <a:pt x="1950720" y="35560"/>
                </a:lnTo>
                <a:lnTo>
                  <a:pt x="1978660" y="35560"/>
                </a:lnTo>
                <a:lnTo>
                  <a:pt x="2015490" y="35560"/>
                </a:lnTo>
                <a:lnTo>
                  <a:pt x="2037080" y="43180"/>
                </a:lnTo>
                <a:lnTo>
                  <a:pt x="2065020" y="43180"/>
                </a:lnTo>
                <a:lnTo>
                  <a:pt x="2100580" y="43180"/>
                </a:lnTo>
                <a:lnTo>
                  <a:pt x="2129790" y="43180"/>
                </a:lnTo>
                <a:lnTo>
                  <a:pt x="2151380" y="50800"/>
                </a:lnTo>
                <a:lnTo>
                  <a:pt x="2179320" y="57150"/>
                </a:lnTo>
                <a:lnTo>
                  <a:pt x="2207260" y="723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SMARTINK"/>
          <p:cNvSpPr/>
          <p:nvPr/>
        </p:nvSpPr>
        <p:spPr>
          <a:xfrm>
            <a:off x="3129280" y="2258060"/>
            <a:ext cx="1028701" cy="85091"/>
          </a:xfrm>
          <a:custGeom>
            <a:avLst/>
            <a:gdLst/>
            <a:ahLst/>
            <a:cxnLst/>
            <a:rect l="0" t="0" r="0" b="0"/>
            <a:pathLst>
              <a:path w="1028701" h="85091">
                <a:moveTo>
                  <a:pt x="13970" y="13970"/>
                </a:moveTo>
                <a:lnTo>
                  <a:pt x="0" y="6350"/>
                </a:lnTo>
                <a:lnTo>
                  <a:pt x="13970" y="0"/>
                </a:lnTo>
                <a:lnTo>
                  <a:pt x="27940" y="0"/>
                </a:lnTo>
                <a:lnTo>
                  <a:pt x="49530" y="0"/>
                </a:lnTo>
                <a:lnTo>
                  <a:pt x="78740" y="0"/>
                </a:lnTo>
                <a:lnTo>
                  <a:pt x="106680" y="6350"/>
                </a:lnTo>
                <a:lnTo>
                  <a:pt x="142240" y="6350"/>
                </a:lnTo>
                <a:lnTo>
                  <a:pt x="171450" y="13970"/>
                </a:lnTo>
                <a:lnTo>
                  <a:pt x="199390" y="13970"/>
                </a:lnTo>
                <a:lnTo>
                  <a:pt x="234950" y="13970"/>
                </a:lnTo>
                <a:lnTo>
                  <a:pt x="264160" y="13970"/>
                </a:lnTo>
                <a:lnTo>
                  <a:pt x="299720" y="20320"/>
                </a:lnTo>
                <a:lnTo>
                  <a:pt x="335280" y="20320"/>
                </a:lnTo>
                <a:lnTo>
                  <a:pt x="370840" y="27940"/>
                </a:lnTo>
                <a:lnTo>
                  <a:pt x="406400" y="35560"/>
                </a:lnTo>
                <a:lnTo>
                  <a:pt x="435610" y="35560"/>
                </a:lnTo>
                <a:lnTo>
                  <a:pt x="463550" y="35560"/>
                </a:lnTo>
                <a:lnTo>
                  <a:pt x="500380" y="41910"/>
                </a:lnTo>
                <a:lnTo>
                  <a:pt x="528320" y="41910"/>
                </a:lnTo>
                <a:lnTo>
                  <a:pt x="556260" y="49530"/>
                </a:lnTo>
                <a:lnTo>
                  <a:pt x="593090" y="49530"/>
                </a:lnTo>
                <a:lnTo>
                  <a:pt x="621030" y="49530"/>
                </a:lnTo>
                <a:lnTo>
                  <a:pt x="650240" y="55880"/>
                </a:lnTo>
                <a:lnTo>
                  <a:pt x="678180" y="55880"/>
                </a:lnTo>
                <a:lnTo>
                  <a:pt x="707390" y="55880"/>
                </a:lnTo>
                <a:lnTo>
                  <a:pt x="742950" y="55880"/>
                </a:lnTo>
                <a:lnTo>
                  <a:pt x="770890" y="55880"/>
                </a:lnTo>
                <a:lnTo>
                  <a:pt x="792480" y="63500"/>
                </a:lnTo>
                <a:lnTo>
                  <a:pt x="821690" y="63500"/>
                </a:lnTo>
                <a:lnTo>
                  <a:pt x="849630" y="63500"/>
                </a:lnTo>
                <a:lnTo>
                  <a:pt x="871220" y="63500"/>
                </a:lnTo>
                <a:lnTo>
                  <a:pt x="892810" y="71120"/>
                </a:lnTo>
                <a:lnTo>
                  <a:pt x="928370" y="71120"/>
                </a:lnTo>
                <a:lnTo>
                  <a:pt x="949960" y="71120"/>
                </a:lnTo>
                <a:lnTo>
                  <a:pt x="985520" y="71120"/>
                </a:lnTo>
                <a:lnTo>
                  <a:pt x="1013460" y="77470"/>
                </a:lnTo>
                <a:lnTo>
                  <a:pt x="1028700" y="850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966062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Valentine</a:t>
            </a:r>
            <a:endParaRPr lang="en-GB" dirty="0"/>
          </a:p>
        </p:txBody>
      </p:sp>
      <p:pic>
        <p:nvPicPr>
          <p:cNvPr id="4098" name="Picture 2" descr="Two hands holding a heart shaped open chocolate box containing an on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3" y="1673806"/>
            <a:ext cx="7728858" cy="4347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1410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Valentine</a:t>
            </a:r>
            <a:endParaRPr lang="en-GB" dirty="0"/>
          </a:p>
        </p:txBody>
      </p:sp>
      <p:sp>
        <p:nvSpPr>
          <p:cNvPr id="3" name="Content Placeholder 2"/>
          <p:cNvSpPr>
            <a:spLocks noGrp="1"/>
          </p:cNvSpPr>
          <p:nvPr>
            <p:ph idx="1"/>
          </p:nvPr>
        </p:nvSpPr>
        <p:spPr>
          <a:xfrm>
            <a:off x="323528" y="1340768"/>
            <a:ext cx="8568952" cy="5256584"/>
          </a:xfrm>
        </p:spPr>
        <p:txBody>
          <a:bodyPr>
            <a:normAutofit fontScale="62500" lnSpcReduction="20000"/>
          </a:bodyPr>
          <a:lstStyle/>
          <a:p>
            <a:r>
              <a:rPr lang="en-GB" dirty="0" smtClean="0"/>
              <a:t>Valentine is from a collection of poems entitled Mean Time (1993), and expresses love and affection in the form of a conceit whereby the symbol of love being offered by the speaker is an unconventional onion. </a:t>
            </a:r>
          </a:p>
          <a:p>
            <a:endParaRPr lang="en-GB" dirty="0" smtClean="0"/>
          </a:p>
          <a:p>
            <a:r>
              <a:rPr lang="en-GB" dirty="0" smtClean="0"/>
              <a:t>The poem challenges the stereotypical view of a Valentine’s gift when the speaker presents their lover with the metaphorical onion as a moon wrapped in brown paper. </a:t>
            </a:r>
          </a:p>
          <a:p>
            <a:endParaRPr lang="en-GB" dirty="0" smtClean="0"/>
          </a:p>
          <a:p>
            <a:r>
              <a:rPr lang="en-GB" dirty="0" smtClean="0"/>
              <a:t>This is reminiscent of metaphysical poets such as John Donne, who approached ordinary objects in original and surprising ways. The multi-layered complexity of the onion represents a real relationship and is used as an extended metaphor throughout.</a:t>
            </a:r>
          </a:p>
          <a:p>
            <a:endParaRPr lang="en-GB" dirty="0" smtClean="0"/>
          </a:p>
          <a:p>
            <a:r>
              <a:rPr lang="en-GB" dirty="0" smtClean="0"/>
              <a:t>The strangeness of this unusual gift, which can make a lover cry, highlights the negative as well as the positive effects of a deep and loving relationship.</a:t>
            </a:r>
          </a:p>
          <a:p>
            <a:endParaRPr lang="en-GB" dirty="0" smtClean="0"/>
          </a:p>
          <a:p>
            <a:r>
              <a:rPr lang="en-GB" dirty="0" smtClean="0"/>
              <a:t>The forceful presentation of this gift, and the final word choice, also suggests this is a relationship which is cruel, domineering and menacing. </a:t>
            </a:r>
          </a:p>
          <a:p>
            <a:endParaRPr lang="en-GB" dirty="0"/>
          </a:p>
        </p:txBody>
      </p:sp>
    </p:spTree>
    <p:extLst>
      <p:ext uri="{BB962C8B-B14F-4D97-AF65-F5344CB8AC3E}">
        <p14:creationId xmlns:p14="http://schemas.microsoft.com/office/powerpoint/2010/main" val="38566942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1665</Words>
  <Application>Microsoft Macintosh PowerPoint</Application>
  <PresentationFormat>On-screen Show (4:3)</PresentationFormat>
  <Paragraphs>113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Critical Reading  Section 1:  Scottish Set Texts</vt:lpstr>
      <vt:lpstr>Mrs Midas</vt:lpstr>
      <vt:lpstr>Mrs Midas</vt:lpstr>
      <vt:lpstr>Mrs Midas</vt:lpstr>
      <vt:lpstr>Originally</vt:lpstr>
      <vt:lpstr>Originally</vt:lpstr>
      <vt:lpstr>Originally</vt:lpstr>
      <vt:lpstr>Valentine</vt:lpstr>
      <vt:lpstr>Valentine</vt:lpstr>
      <vt:lpstr>Valentine</vt:lpstr>
      <vt:lpstr>War Photographer</vt:lpstr>
      <vt:lpstr>War Photographer</vt:lpstr>
      <vt:lpstr>War Photographer</vt:lpstr>
      <vt:lpstr>In Mrs Tischer’s Class</vt:lpstr>
      <vt:lpstr>In Mrs Tischer’s Class: Themes</vt:lpstr>
      <vt:lpstr>The Way My Mother Speaks</vt:lpstr>
      <vt:lpstr>The Way My Mother Speaks: Themes</vt:lpstr>
    </vt:vector>
  </TitlesOfParts>
  <Company>Perth &amp; Kinross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Duffy Poetry</dc:title>
  <dc:creator>Joanna Wilson</dc:creator>
  <cp:lastModifiedBy>Kirkwall Grammar School</cp:lastModifiedBy>
  <cp:revision>6</cp:revision>
  <dcterms:created xsi:type="dcterms:W3CDTF">2017-02-20T12:33:05Z</dcterms:created>
  <dcterms:modified xsi:type="dcterms:W3CDTF">2019-03-28T11:27:51Z</dcterms:modified>
</cp:coreProperties>
</file>