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6" r:id="rId10"/>
    <p:sldId id="264" r:id="rId11"/>
    <p:sldId id="267"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8" d="100"/>
          <a:sy n="128" d="100"/>
        </p:scale>
        <p:origin x="-1512"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150D65-C64D-44FB-9152-4CC2DE0C9198}" type="datetime1">
              <a:rPr lang="en-US" smtClean="0"/>
              <a:pPr/>
              <a:t>02/10/2014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635EB0-D091-417E-ACD5-D65E1C7D8524}" type="datetime1">
              <a:rPr lang="en-US" smtClean="0"/>
              <a:pPr/>
              <a:t>02/10/2014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CA09F9-C7D6-4C52-A7E8-5101239A0BA2}" type="datetime1">
              <a:rPr lang="en-US" smtClean="0"/>
              <a:pPr/>
              <a:t>02/10/2014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E64A4-35FB-42B6-9183-2C0CE0E36649}" type="datetime1">
              <a:rPr lang="en-US" smtClean="0"/>
              <a:pPr/>
              <a:t>02/10/2014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2683B9-6ECA-47FA-93CF-B124A0FAC208}" type="datetime1">
              <a:rPr lang="en-US" smtClean="0"/>
              <a:pPr/>
              <a:t>02/10/2014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5FF66B-9476-4BB3-85E9-E01854F07F90}" type="datetime1">
              <a:rPr lang="en-US" smtClean="0"/>
              <a:pPr/>
              <a:t>02/10/2014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B23FBD-8F7D-4F85-8085-67BFDB05CB71}" type="datetime1">
              <a:rPr lang="en-US" smtClean="0"/>
              <a:pPr/>
              <a:t>02/10/2014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EBEB0A-9E3D-4B14-9782-E2AE3DA60D96}"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5D789A-1220-4441-8676-44A034051BFD}" type="datetime1">
              <a:rPr lang="en-US" smtClean="0"/>
              <a:pPr/>
              <a:t>02/10/2014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8A266-E364-4B5E-98DD-432668182E1E}" type="datetime1">
              <a:rPr lang="en-US" smtClean="0"/>
              <a:pPr/>
              <a:t>02/10/2014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F2040-9975-4642-A906-1DF87F8BE202}" type="datetime1">
              <a:rPr lang="en-US" smtClean="0"/>
              <a:pPr/>
              <a:t>02/10/2014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52B4A-BA08-4841-AB08-A0D822ABC34D}" type="datetime1">
              <a:rPr lang="en-US" smtClean="0"/>
              <a:pPr/>
              <a:t>02/10/2014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75D48070-6A81-47D0-9810-1540B9FEFF61}" type="datetime1">
              <a:rPr lang="en-US" smtClean="0"/>
              <a:pPr/>
              <a:t>02/10/2014</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FEBEB0A-9E3D-4B14-9782-E2AE3DA60D96}" type="slidenum">
              <a:rPr lang="en-US" smtClean="0"/>
              <a:pPr/>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bbc.co.uk/learningzone/clips/lifestyle-choices/5079.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Gender / Health</a:t>
            </a:r>
            <a:endParaRPr lang="en-GB" dirty="0"/>
          </a:p>
        </p:txBody>
      </p:sp>
      <p:sp>
        <p:nvSpPr>
          <p:cNvPr id="3" name="Subtitle 2"/>
          <p:cNvSpPr>
            <a:spLocks noGrp="1"/>
          </p:cNvSpPr>
          <p:nvPr>
            <p:ph type="subTitle" idx="1"/>
          </p:nvPr>
        </p:nvSpPr>
        <p:spPr>
          <a:xfrm>
            <a:off x="762000" y="4724400"/>
            <a:ext cx="7770440" cy="990600"/>
          </a:xfrm>
        </p:spPr>
        <p:txBody>
          <a:bodyPr/>
          <a:lstStyle/>
          <a:p>
            <a:r>
              <a:rPr lang="en-GB" dirty="0" smtClean="0"/>
              <a:t>An overview of gender health inequalities in the UK</a:t>
            </a:r>
            <a:endParaRPr lang="en-GB" dirty="0"/>
          </a:p>
        </p:txBody>
      </p:sp>
    </p:spTree>
    <p:extLst>
      <p:ext uri="{BB962C8B-B14F-4D97-AF65-F5344CB8AC3E}">
        <p14:creationId xmlns:p14="http://schemas.microsoft.com/office/powerpoint/2010/main" val="3499237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28600" y="323646"/>
            <a:ext cx="8686800" cy="6201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a:defRPr>
            </a:lvl1pPr>
            <a:lvl2pPr marL="742950" indent="-285750">
              <a:spcBef>
                <a:spcPct val="20000"/>
              </a:spcBef>
              <a:buChar char="–"/>
              <a:defRPr sz="2800">
                <a:solidFill>
                  <a:schemeClr val="tx1"/>
                </a:solidFill>
                <a:latin typeface="Times"/>
              </a:defRPr>
            </a:lvl2pPr>
            <a:lvl3pPr marL="1143000" indent="-228600">
              <a:spcBef>
                <a:spcPct val="20000"/>
              </a:spcBef>
              <a:buChar char="•"/>
              <a:defRPr sz="2400">
                <a:solidFill>
                  <a:schemeClr val="tx1"/>
                </a:solidFill>
                <a:latin typeface="Times"/>
              </a:defRPr>
            </a:lvl3pPr>
            <a:lvl4pPr marL="1600200" indent="-228600">
              <a:spcBef>
                <a:spcPct val="20000"/>
              </a:spcBef>
              <a:buChar char="–"/>
              <a:defRPr sz="2000">
                <a:solidFill>
                  <a:schemeClr val="tx1"/>
                </a:solidFill>
                <a:latin typeface="Times"/>
              </a:defRPr>
            </a:lvl4pPr>
            <a:lvl5pPr marL="2057400" indent="-228600">
              <a:spcBef>
                <a:spcPct val="20000"/>
              </a:spcBef>
              <a:buChar char="»"/>
              <a:defRPr sz="2000">
                <a:solidFill>
                  <a:schemeClr val="tx1"/>
                </a:solidFill>
                <a:latin typeface="Times"/>
              </a:defRPr>
            </a:lvl5pPr>
            <a:lvl6pPr marL="2514600" indent="-228600" eaLnBrk="0" fontAlgn="base" hangingPunct="0">
              <a:spcBef>
                <a:spcPct val="20000"/>
              </a:spcBef>
              <a:spcAft>
                <a:spcPct val="0"/>
              </a:spcAft>
              <a:buChar char="»"/>
              <a:defRPr sz="2000">
                <a:solidFill>
                  <a:schemeClr val="tx1"/>
                </a:solidFill>
                <a:latin typeface="Times"/>
              </a:defRPr>
            </a:lvl6pPr>
            <a:lvl7pPr marL="2971800" indent="-228600" eaLnBrk="0" fontAlgn="base" hangingPunct="0">
              <a:spcBef>
                <a:spcPct val="20000"/>
              </a:spcBef>
              <a:spcAft>
                <a:spcPct val="0"/>
              </a:spcAft>
              <a:buChar char="»"/>
              <a:defRPr sz="2000">
                <a:solidFill>
                  <a:schemeClr val="tx1"/>
                </a:solidFill>
                <a:latin typeface="Times"/>
              </a:defRPr>
            </a:lvl7pPr>
            <a:lvl8pPr marL="3429000" indent="-228600" eaLnBrk="0" fontAlgn="base" hangingPunct="0">
              <a:spcBef>
                <a:spcPct val="20000"/>
              </a:spcBef>
              <a:spcAft>
                <a:spcPct val="0"/>
              </a:spcAft>
              <a:buChar char="»"/>
              <a:defRPr sz="2000">
                <a:solidFill>
                  <a:schemeClr val="tx1"/>
                </a:solidFill>
                <a:latin typeface="Times"/>
              </a:defRPr>
            </a:lvl8pPr>
            <a:lvl9pPr marL="3886200" indent="-228600" eaLnBrk="0" fontAlgn="base" hangingPunct="0">
              <a:spcBef>
                <a:spcPct val="20000"/>
              </a:spcBef>
              <a:spcAft>
                <a:spcPct val="0"/>
              </a:spcAft>
              <a:buChar char="»"/>
              <a:defRPr sz="2000">
                <a:solidFill>
                  <a:schemeClr val="tx1"/>
                </a:solidFill>
                <a:latin typeface="Times"/>
              </a:defRPr>
            </a:lvl9pPr>
          </a:lstStyle>
          <a:p>
            <a:pPr>
              <a:spcBef>
                <a:spcPct val="50000"/>
              </a:spcBef>
              <a:buFontTx/>
              <a:buNone/>
            </a:pPr>
            <a:r>
              <a:rPr lang="en-GB" altLang="en-GB" sz="2800" b="1" dirty="0">
                <a:latin typeface="Calibri" pitchFamily="34" charset="0"/>
              </a:rPr>
              <a:t>Why Continued Gender Health Inequalities?</a:t>
            </a:r>
          </a:p>
          <a:p>
            <a:pPr>
              <a:spcBef>
                <a:spcPct val="50000"/>
              </a:spcBef>
              <a:buFontTx/>
              <a:buNone/>
            </a:pPr>
            <a:r>
              <a:rPr lang="en-GB" altLang="en-GB" sz="2800" b="1" dirty="0">
                <a:latin typeface="Calibri" pitchFamily="34" charset="0"/>
              </a:rPr>
              <a:t>Men die earlier because they:</a:t>
            </a:r>
            <a:r>
              <a:rPr lang="en-GB" altLang="en-GB" sz="2800" dirty="0">
                <a:latin typeface="Calibri" pitchFamily="34" charset="0"/>
              </a:rPr>
              <a:t> </a:t>
            </a:r>
          </a:p>
          <a:p>
            <a:pPr>
              <a:spcBef>
                <a:spcPct val="50000"/>
              </a:spcBef>
              <a:buFontTx/>
              <a:buNone/>
            </a:pPr>
            <a:r>
              <a:rPr lang="en-GB" altLang="en-GB" sz="2400" dirty="0">
                <a:latin typeface="Calibri" pitchFamily="34" charset="0"/>
              </a:rPr>
              <a:t>• respond less well to health message (‘too macho’); women visit GP far more often than men.</a:t>
            </a:r>
          </a:p>
          <a:p>
            <a:pPr>
              <a:spcBef>
                <a:spcPct val="50000"/>
              </a:spcBef>
              <a:buFontTx/>
              <a:buNone/>
            </a:pPr>
            <a:r>
              <a:rPr lang="en-GB" altLang="en-GB" sz="2400" dirty="0">
                <a:latin typeface="Calibri" pitchFamily="34" charset="0"/>
              </a:rPr>
              <a:t>• fail to take less care of their bodies e.g. visit GP or male clinics or are ignorant e.g. of prostrate or testicular cancer.</a:t>
            </a:r>
          </a:p>
          <a:p>
            <a:pPr>
              <a:spcBef>
                <a:spcPct val="50000"/>
              </a:spcBef>
              <a:buFontTx/>
              <a:buNone/>
            </a:pPr>
            <a:r>
              <a:rPr lang="en-GB" altLang="en-GB" sz="2400" dirty="0">
                <a:latin typeface="Calibri" pitchFamily="34" charset="0"/>
              </a:rPr>
              <a:t>• eat, drink alcohol and are suffering the effects of smoking more or are more likely to take illegal drugs.</a:t>
            </a:r>
          </a:p>
          <a:p>
            <a:pPr>
              <a:spcBef>
                <a:spcPct val="50000"/>
              </a:spcBef>
              <a:buFontTx/>
              <a:buNone/>
            </a:pPr>
            <a:r>
              <a:rPr lang="en-GB" altLang="en-GB" sz="2400" dirty="0">
                <a:latin typeface="Calibri" pitchFamily="34" charset="0"/>
              </a:rPr>
              <a:t>• take part in more ‘risk taking activities e.g. drive too fast, dangerous sports, etc.</a:t>
            </a:r>
          </a:p>
          <a:p>
            <a:pPr>
              <a:spcBef>
                <a:spcPct val="50000"/>
              </a:spcBef>
              <a:buFontTx/>
              <a:buNone/>
            </a:pPr>
            <a:r>
              <a:rPr lang="en-GB" altLang="en-GB" sz="2400" dirty="0">
                <a:latin typeface="Calibri" pitchFamily="34" charset="0"/>
              </a:rPr>
              <a:t>• are more violent - murders or suicides.</a:t>
            </a:r>
          </a:p>
          <a:p>
            <a:pPr>
              <a:spcBef>
                <a:spcPct val="50000"/>
              </a:spcBef>
              <a:buFontTx/>
              <a:buNone/>
            </a:pPr>
            <a:r>
              <a:rPr lang="en-GB" altLang="en-GB" sz="2400" dirty="0">
                <a:latin typeface="Calibri" pitchFamily="34" charset="0"/>
              </a:rPr>
              <a:t>• do more manual (heavy lifting) or physically stressful jobs.</a:t>
            </a:r>
          </a:p>
          <a:p>
            <a:pPr>
              <a:spcBef>
                <a:spcPct val="50000"/>
              </a:spcBef>
              <a:buFontTx/>
              <a:buNone/>
            </a:pPr>
            <a:endParaRPr lang="en-GB" altLang="en-GB" sz="1000" dirty="0">
              <a:latin typeface="Calibri" pitchFamily="34" charset="0"/>
            </a:endParaRPr>
          </a:p>
        </p:txBody>
      </p:sp>
    </p:spTree>
    <p:extLst>
      <p:ext uri="{BB962C8B-B14F-4D97-AF65-F5344CB8AC3E}">
        <p14:creationId xmlns:p14="http://schemas.microsoft.com/office/powerpoint/2010/main" val="15485527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FEBEB0A-9E3D-4B14-9782-E2AE3DA60D96}" type="slidenum">
              <a:rPr lang="en-US" smtClean="0"/>
              <a:pPr/>
              <a:t>11</a:t>
            </a:fld>
            <a:endParaRPr lang="en-US"/>
          </a:p>
        </p:txBody>
      </p:sp>
      <p:sp>
        <p:nvSpPr>
          <p:cNvPr id="3" name="Rectangle 2"/>
          <p:cNvSpPr/>
          <p:nvPr/>
        </p:nvSpPr>
        <p:spPr>
          <a:xfrm>
            <a:off x="827584" y="1031245"/>
            <a:ext cx="7488832" cy="3477875"/>
          </a:xfrm>
          <a:prstGeom prst="rect">
            <a:avLst/>
          </a:prstGeom>
        </p:spPr>
        <p:txBody>
          <a:bodyPr wrap="square">
            <a:spAutoFit/>
          </a:bodyPr>
          <a:lstStyle/>
          <a:p>
            <a:pPr>
              <a:spcBef>
                <a:spcPct val="0"/>
              </a:spcBef>
              <a:buFontTx/>
              <a:buNone/>
            </a:pPr>
            <a:r>
              <a:rPr lang="en-GB" altLang="en-GB" sz="2800" b="1" dirty="0">
                <a:latin typeface="Calibri" pitchFamily="34" charset="0"/>
              </a:rPr>
              <a:t>Women have more ill-health because:</a:t>
            </a:r>
          </a:p>
          <a:p>
            <a:pPr>
              <a:spcBef>
                <a:spcPct val="0"/>
              </a:spcBef>
              <a:buFontTx/>
              <a:buNone/>
            </a:pPr>
            <a:endParaRPr lang="en-GB" altLang="en-GB" sz="2400" dirty="0">
              <a:latin typeface="Calibri" pitchFamily="34" charset="0"/>
            </a:endParaRPr>
          </a:p>
          <a:p>
            <a:pPr>
              <a:spcBef>
                <a:spcPct val="0"/>
              </a:spcBef>
              <a:buFontTx/>
              <a:buNone/>
            </a:pPr>
            <a:r>
              <a:rPr lang="en-GB" altLang="en-GB" sz="2400" dirty="0">
                <a:latin typeface="Calibri" pitchFamily="34" charset="0"/>
              </a:rPr>
              <a:t>• although women’s incomes are improving, on average, they are below that of men (83% 2009 for full-time and 58% for part-time employment). Leads to poorer standard of living, greater poverty and more stress.</a:t>
            </a:r>
          </a:p>
          <a:p>
            <a:pPr>
              <a:spcBef>
                <a:spcPct val="0"/>
              </a:spcBef>
              <a:buFontTx/>
              <a:buNone/>
            </a:pPr>
            <a:endParaRPr lang="en-GB" altLang="en-GB" sz="2400" dirty="0">
              <a:latin typeface="Calibri" pitchFamily="34" charset="0"/>
            </a:endParaRPr>
          </a:p>
          <a:p>
            <a:pPr>
              <a:spcBef>
                <a:spcPct val="0"/>
              </a:spcBef>
              <a:buFontTx/>
              <a:buNone/>
            </a:pPr>
            <a:r>
              <a:rPr lang="en-GB" altLang="en-GB" sz="2400" dirty="0">
                <a:latin typeface="Calibri" pitchFamily="34" charset="0"/>
              </a:rPr>
              <a:t>• stress of having or caring for children or elderly relatives leads to greater mental health problems.</a:t>
            </a:r>
          </a:p>
        </p:txBody>
      </p:sp>
    </p:spTree>
    <p:extLst>
      <p:ext uri="{BB962C8B-B14F-4D97-AF65-F5344CB8AC3E}">
        <p14:creationId xmlns:p14="http://schemas.microsoft.com/office/powerpoint/2010/main" val="2477774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251520" y="420712"/>
            <a:ext cx="8568952" cy="581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a:defRPr>
            </a:lvl1pPr>
            <a:lvl2pPr marL="742950" indent="-285750">
              <a:spcBef>
                <a:spcPct val="20000"/>
              </a:spcBef>
              <a:buChar char="–"/>
              <a:defRPr sz="2800">
                <a:solidFill>
                  <a:schemeClr val="tx1"/>
                </a:solidFill>
                <a:latin typeface="Times"/>
              </a:defRPr>
            </a:lvl2pPr>
            <a:lvl3pPr marL="1143000" indent="-228600">
              <a:spcBef>
                <a:spcPct val="20000"/>
              </a:spcBef>
              <a:buChar char="•"/>
              <a:defRPr sz="2400">
                <a:solidFill>
                  <a:schemeClr val="tx1"/>
                </a:solidFill>
                <a:latin typeface="Times"/>
              </a:defRPr>
            </a:lvl3pPr>
            <a:lvl4pPr marL="1600200" indent="-228600">
              <a:spcBef>
                <a:spcPct val="20000"/>
              </a:spcBef>
              <a:buChar char="–"/>
              <a:defRPr sz="2000">
                <a:solidFill>
                  <a:schemeClr val="tx1"/>
                </a:solidFill>
                <a:latin typeface="Times"/>
              </a:defRPr>
            </a:lvl4pPr>
            <a:lvl5pPr marL="2057400" indent="-228600">
              <a:spcBef>
                <a:spcPct val="20000"/>
              </a:spcBef>
              <a:buChar char="»"/>
              <a:defRPr sz="2000">
                <a:solidFill>
                  <a:schemeClr val="tx1"/>
                </a:solidFill>
                <a:latin typeface="Times"/>
              </a:defRPr>
            </a:lvl5pPr>
            <a:lvl6pPr marL="2514600" indent="-228600" eaLnBrk="0" fontAlgn="base" hangingPunct="0">
              <a:spcBef>
                <a:spcPct val="20000"/>
              </a:spcBef>
              <a:spcAft>
                <a:spcPct val="0"/>
              </a:spcAft>
              <a:buChar char="»"/>
              <a:defRPr sz="2000">
                <a:solidFill>
                  <a:schemeClr val="tx1"/>
                </a:solidFill>
                <a:latin typeface="Times"/>
              </a:defRPr>
            </a:lvl6pPr>
            <a:lvl7pPr marL="2971800" indent="-228600" eaLnBrk="0" fontAlgn="base" hangingPunct="0">
              <a:spcBef>
                <a:spcPct val="20000"/>
              </a:spcBef>
              <a:spcAft>
                <a:spcPct val="0"/>
              </a:spcAft>
              <a:buChar char="»"/>
              <a:defRPr sz="2000">
                <a:solidFill>
                  <a:schemeClr val="tx1"/>
                </a:solidFill>
                <a:latin typeface="Times"/>
              </a:defRPr>
            </a:lvl7pPr>
            <a:lvl8pPr marL="3429000" indent="-228600" eaLnBrk="0" fontAlgn="base" hangingPunct="0">
              <a:spcBef>
                <a:spcPct val="20000"/>
              </a:spcBef>
              <a:spcAft>
                <a:spcPct val="0"/>
              </a:spcAft>
              <a:buChar char="»"/>
              <a:defRPr sz="2000">
                <a:solidFill>
                  <a:schemeClr val="tx1"/>
                </a:solidFill>
                <a:latin typeface="Times"/>
              </a:defRPr>
            </a:lvl8pPr>
            <a:lvl9pPr marL="3886200" indent="-228600" eaLnBrk="0" fontAlgn="base" hangingPunct="0">
              <a:spcBef>
                <a:spcPct val="20000"/>
              </a:spcBef>
              <a:spcAft>
                <a:spcPct val="0"/>
              </a:spcAft>
              <a:buChar char="»"/>
              <a:defRPr sz="2000">
                <a:solidFill>
                  <a:schemeClr val="tx1"/>
                </a:solidFill>
                <a:latin typeface="Times"/>
              </a:defRPr>
            </a:lvl9pPr>
          </a:lstStyle>
          <a:p>
            <a:pPr>
              <a:spcBef>
                <a:spcPct val="50000"/>
              </a:spcBef>
              <a:buFontTx/>
              <a:buNone/>
            </a:pPr>
            <a:r>
              <a:rPr lang="en-GB" altLang="en-GB" sz="2600" u="sng" dirty="0">
                <a:latin typeface="Calibri" pitchFamily="34" charset="0"/>
              </a:rPr>
              <a:t>Heading: ‘</a:t>
            </a:r>
            <a:r>
              <a:rPr lang="en-GB" altLang="en-GB" sz="2600" b="1" u="sng" dirty="0">
                <a:latin typeface="Calibri" pitchFamily="34" charset="0"/>
              </a:rPr>
              <a:t>Reducing Health Inequalities </a:t>
            </a:r>
            <a:r>
              <a:rPr lang="en-GB" altLang="en-GB" sz="2600" b="1" u="sng" dirty="0" smtClean="0">
                <a:latin typeface="Calibri" pitchFamily="34" charset="0"/>
              </a:rPr>
              <a:t>– How Successful</a:t>
            </a:r>
            <a:r>
              <a:rPr lang="en-GB" altLang="en-GB" sz="2600" b="1" u="sng" dirty="0">
                <a:latin typeface="Calibri" pitchFamily="34" charset="0"/>
              </a:rPr>
              <a:t>?’</a:t>
            </a:r>
          </a:p>
          <a:p>
            <a:pPr marL="354013" indent="-354013">
              <a:spcBef>
                <a:spcPct val="50000"/>
              </a:spcBef>
              <a:buFontTx/>
              <a:buNone/>
            </a:pPr>
            <a:r>
              <a:rPr lang="en-GB" altLang="en-GB" sz="2400" dirty="0">
                <a:latin typeface="Calibri" pitchFamily="34" charset="0"/>
              </a:rPr>
              <a:t>1. Give </a:t>
            </a:r>
            <a:r>
              <a:rPr lang="en-GB" altLang="en-GB" sz="2400" b="1" dirty="0">
                <a:latin typeface="Calibri" pitchFamily="34" charset="0"/>
              </a:rPr>
              <a:t>two</a:t>
            </a:r>
            <a:r>
              <a:rPr lang="en-GB" altLang="en-GB" sz="2400" dirty="0">
                <a:latin typeface="Calibri" pitchFamily="34" charset="0"/>
              </a:rPr>
              <a:t> pieces of information to show that life expectancy and health are improving in Scotland.</a:t>
            </a:r>
          </a:p>
          <a:p>
            <a:pPr marL="354013" indent="-354013">
              <a:spcBef>
                <a:spcPct val="50000"/>
              </a:spcBef>
              <a:buFontTx/>
              <a:buNone/>
            </a:pPr>
            <a:r>
              <a:rPr lang="en-GB" altLang="en-GB" sz="2400" dirty="0">
                <a:latin typeface="Calibri" pitchFamily="34" charset="0"/>
              </a:rPr>
              <a:t>2. Briefly explain </a:t>
            </a:r>
            <a:r>
              <a:rPr lang="en-GB" altLang="en-GB" sz="2400" b="1" dirty="0">
                <a:latin typeface="Calibri" pitchFamily="34" charset="0"/>
              </a:rPr>
              <a:t>two</a:t>
            </a:r>
            <a:r>
              <a:rPr lang="en-GB" altLang="en-GB" sz="2400" dirty="0">
                <a:latin typeface="Calibri" pitchFamily="34" charset="0"/>
              </a:rPr>
              <a:t> reasons why life expectancy / health are improving in Scotland.</a:t>
            </a:r>
          </a:p>
          <a:p>
            <a:pPr marL="354013" indent="-354013">
              <a:spcBef>
                <a:spcPct val="50000"/>
              </a:spcBef>
              <a:buFontTx/>
              <a:buNone/>
            </a:pPr>
            <a:r>
              <a:rPr lang="en-GB" altLang="en-GB" sz="2400" dirty="0">
                <a:latin typeface="Calibri" pitchFamily="34" charset="0"/>
              </a:rPr>
              <a:t>3.     “The social class / geography health gap is disappearing.” </a:t>
            </a:r>
          </a:p>
          <a:p>
            <a:pPr marL="354013" indent="-354013">
              <a:spcBef>
                <a:spcPct val="50000"/>
              </a:spcBef>
              <a:buFontTx/>
              <a:buNone/>
            </a:pPr>
            <a:r>
              <a:rPr lang="en-GB" altLang="en-GB" sz="2400" dirty="0">
                <a:latin typeface="Calibri" pitchFamily="34" charset="0"/>
              </a:rPr>
              <a:t>						~ Chatty </a:t>
            </a:r>
            <a:r>
              <a:rPr lang="en-GB" altLang="en-GB" sz="2400" dirty="0" err="1">
                <a:latin typeface="Calibri" pitchFamily="34" charset="0"/>
              </a:rPr>
              <a:t>Donya</a:t>
            </a:r>
            <a:r>
              <a:rPr lang="en-GB" altLang="en-GB" sz="2400" dirty="0">
                <a:latin typeface="Calibri" pitchFamily="34" charset="0"/>
              </a:rPr>
              <a:t>.</a:t>
            </a:r>
          </a:p>
          <a:p>
            <a:pPr marL="354013" indent="-354013">
              <a:spcBef>
                <a:spcPct val="50000"/>
              </a:spcBef>
              <a:buNone/>
            </a:pPr>
            <a:r>
              <a:rPr lang="en-GB" altLang="en-GB" sz="2400" dirty="0" smtClean="0">
                <a:latin typeface="Calibri" pitchFamily="34" charset="0"/>
              </a:rPr>
              <a:t>What </a:t>
            </a:r>
            <a:r>
              <a:rPr lang="en-GB" altLang="en-GB" sz="2400" dirty="0">
                <a:latin typeface="Calibri" pitchFamily="34" charset="0"/>
              </a:rPr>
              <a:t>evidence is there to </a:t>
            </a:r>
            <a:r>
              <a:rPr lang="en-GB" altLang="en-GB" sz="2400" b="1" dirty="0">
                <a:latin typeface="Calibri" pitchFamily="34" charset="0"/>
              </a:rPr>
              <a:t>oppose</a:t>
            </a:r>
            <a:r>
              <a:rPr lang="en-GB" altLang="en-GB" sz="2400" dirty="0">
                <a:latin typeface="Calibri" pitchFamily="34" charset="0"/>
              </a:rPr>
              <a:t> Chatty </a:t>
            </a:r>
            <a:r>
              <a:rPr lang="en-GB" altLang="en-GB" sz="2400" dirty="0" err="1">
                <a:latin typeface="Calibri" pitchFamily="34" charset="0"/>
              </a:rPr>
              <a:t>Donya</a:t>
            </a:r>
            <a:r>
              <a:rPr lang="en-GB" altLang="en-GB" sz="2400" dirty="0">
                <a:latin typeface="Calibri" pitchFamily="34" charset="0"/>
              </a:rPr>
              <a:t>?</a:t>
            </a:r>
          </a:p>
          <a:p>
            <a:pPr marL="354013" indent="-354013">
              <a:spcBef>
                <a:spcPct val="50000"/>
              </a:spcBef>
              <a:buFontTx/>
              <a:buNone/>
            </a:pPr>
            <a:r>
              <a:rPr lang="en-GB" altLang="en-GB" sz="2400" dirty="0">
                <a:latin typeface="Calibri" pitchFamily="34" charset="0"/>
              </a:rPr>
              <a:t>4. Give </a:t>
            </a:r>
            <a:r>
              <a:rPr lang="en-GB" altLang="en-GB" sz="2400" b="1" dirty="0">
                <a:latin typeface="Calibri" pitchFamily="34" charset="0"/>
              </a:rPr>
              <a:t>two</a:t>
            </a:r>
            <a:r>
              <a:rPr lang="en-GB" altLang="en-GB" sz="2400" dirty="0">
                <a:latin typeface="Calibri" pitchFamily="34" charset="0"/>
              </a:rPr>
              <a:t> reasons for the continuation of the social class/geography health gap.</a:t>
            </a:r>
          </a:p>
          <a:p>
            <a:pPr marL="354013" indent="-354013">
              <a:spcBef>
                <a:spcPct val="50000"/>
              </a:spcBef>
              <a:buFontTx/>
              <a:buNone/>
            </a:pPr>
            <a:r>
              <a:rPr lang="en-GB" altLang="en-GB" sz="2400" dirty="0">
                <a:latin typeface="Calibri" pitchFamily="34" charset="0"/>
              </a:rPr>
              <a:t>5. Give </a:t>
            </a:r>
            <a:r>
              <a:rPr lang="en-GB" altLang="en-GB" sz="2400" b="1" dirty="0">
                <a:latin typeface="Calibri" pitchFamily="34" charset="0"/>
              </a:rPr>
              <a:t>two </a:t>
            </a:r>
            <a:r>
              <a:rPr lang="en-GB" altLang="en-GB" sz="2400" dirty="0">
                <a:latin typeface="Calibri" pitchFamily="34" charset="0"/>
              </a:rPr>
              <a:t>reasons to explain the continuation of the gender health gap. </a:t>
            </a:r>
          </a:p>
        </p:txBody>
      </p:sp>
      <p:sp>
        <p:nvSpPr>
          <p:cNvPr id="10243" name="Rectangle 6"/>
          <p:cNvSpPr>
            <a:spLocks noChangeArrowheads="1"/>
          </p:cNvSpPr>
          <p:nvPr/>
        </p:nvSpPr>
        <p:spPr bwMode="auto">
          <a:xfrm>
            <a:off x="755576" y="2780977"/>
            <a:ext cx="7488832" cy="10080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a:defRPr>
            </a:lvl1pPr>
            <a:lvl2pPr marL="742950" indent="-285750">
              <a:spcBef>
                <a:spcPct val="20000"/>
              </a:spcBef>
              <a:buChar char="–"/>
              <a:defRPr sz="2800">
                <a:solidFill>
                  <a:schemeClr val="tx1"/>
                </a:solidFill>
                <a:latin typeface="Times"/>
              </a:defRPr>
            </a:lvl2pPr>
            <a:lvl3pPr marL="1143000" indent="-228600">
              <a:spcBef>
                <a:spcPct val="20000"/>
              </a:spcBef>
              <a:buChar char="•"/>
              <a:defRPr sz="2400">
                <a:solidFill>
                  <a:schemeClr val="tx1"/>
                </a:solidFill>
                <a:latin typeface="Times"/>
              </a:defRPr>
            </a:lvl3pPr>
            <a:lvl4pPr marL="1600200" indent="-228600">
              <a:spcBef>
                <a:spcPct val="20000"/>
              </a:spcBef>
              <a:buChar char="–"/>
              <a:defRPr sz="2000">
                <a:solidFill>
                  <a:schemeClr val="tx1"/>
                </a:solidFill>
                <a:latin typeface="Times"/>
              </a:defRPr>
            </a:lvl4pPr>
            <a:lvl5pPr marL="2057400" indent="-228600">
              <a:spcBef>
                <a:spcPct val="20000"/>
              </a:spcBef>
              <a:buChar char="»"/>
              <a:defRPr sz="2000">
                <a:solidFill>
                  <a:schemeClr val="tx1"/>
                </a:solidFill>
                <a:latin typeface="Times"/>
              </a:defRPr>
            </a:lvl5pPr>
            <a:lvl6pPr marL="2514600" indent="-228600" eaLnBrk="0" fontAlgn="base" hangingPunct="0">
              <a:spcBef>
                <a:spcPct val="20000"/>
              </a:spcBef>
              <a:spcAft>
                <a:spcPct val="0"/>
              </a:spcAft>
              <a:buChar char="»"/>
              <a:defRPr sz="2000">
                <a:solidFill>
                  <a:schemeClr val="tx1"/>
                </a:solidFill>
                <a:latin typeface="Times"/>
              </a:defRPr>
            </a:lvl6pPr>
            <a:lvl7pPr marL="2971800" indent="-228600" eaLnBrk="0" fontAlgn="base" hangingPunct="0">
              <a:spcBef>
                <a:spcPct val="20000"/>
              </a:spcBef>
              <a:spcAft>
                <a:spcPct val="0"/>
              </a:spcAft>
              <a:buChar char="»"/>
              <a:defRPr sz="2000">
                <a:solidFill>
                  <a:schemeClr val="tx1"/>
                </a:solidFill>
                <a:latin typeface="Times"/>
              </a:defRPr>
            </a:lvl7pPr>
            <a:lvl8pPr marL="3429000" indent="-228600" eaLnBrk="0" fontAlgn="base" hangingPunct="0">
              <a:spcBef>
                <a:spcPct val="20000"/>
              </a:spcBef>
              <a:spcAft>
                <a:spcPct val="0"/>
              </a:spcAft>
              <a:buChar char="»"/>
              <a:defRPr sz="2000">
                <a:solidFill>
                  <a:schemeClr val="tx1"/>
                </a:solidFill>
                <a:latin typeface="Times"/>
              </a:defRPr>
            </a:lvl8pPr>
            <a:lvl9pPr marL="3886200" indent="-228600" eaLnBrk="0" fontAlgn="base" hangingPunct="0">
              <a:spcBef>
                <a:spcPct val="20000"/>
              </a:spcBef>
              <a:spcAft>
                <a:spcPct val="0"/>
              </a:spcAft>
              <a:buChar char="»"/>
              <a:defRPr sz="2000">
                <a:solidFill>
                  <a:schemeClr val="tx1"/>
                </a:solidFill>
                <a:latin typeface="Times"/>
              </a:defRPr>
            </a:lvl9pPr>
          </a:lstStyle>
          <a:p>
            <a:pPr>
              <a:spcBef>
                <a:spcPct val="0"/>
              </a:spcBef>
              <a:buFontTx/>
              <a:buNone/>
            </a:pPr>
            <a:endParaRPr lang="en-GB" altLang="en-US" sz="2400">
              <a:latin typeface="Comic Sans MS" pitchFamily="66" charset="0"/>
            </a:endParaRPr>
          </a:p>
        </p:txBody>
      </p:sp>
    </p:spTree>
    <p:extLst>
      <p:ext uri="{BB962C8B-B14F-4D97-AF65-F5344CB8AC3E}">
        <p14:creationId xmlns:p14="http://schemas.microsoft.com/office/powerpoint/2010/main" val="16675576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179388" y="453219"/>
            <a:ext cx="8812212" cy="4905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a:defRPr>
            </a:lvl1pPr>
            <a:lvl2pPr marL="742950" indent="-285750">
              <a:spcBef>
                <a:spcPct val="20000"/>
              </a:spcBef>
              <a:buChar char="–"/>
              <a:defRPr sz="2800">
                <a:solidFill>
                  <a:schemeClr val="tx1"/>
                </a:solidFill>
                <a:latin typeface="Times"/>
              </a:defRPr>
            </a:lvl2pPr>
            <a:lvl3pPr marL="1143000" indent="-228600">
              <a:spcBef>
                <a:spcPct val="20000"/>
              </a:spcBef>
              <a:buChar char="•"/>
              <a:defRPr sz="2400">
                <a:solidFill>
                  <a:schemeClr val="tx1"/>
                </a:solidFill>
                <a:latin typeface="Times"/>
              </a:defRPr>
            </a:lvl3pPr>
            <a:lvl4pPr marL="1600200" indent="-228600">
              <a:spcBef>
                <a:spcPct val="20000"/>
              </a:spcBef>
              <a:buChar char="–"/>
              <a:defRPr sz="2000">
                <a:solidFill>
                  <a:schemeClr val="tx1"/>
                </a:solidFill>
                <a:latin typeface="Times"/>
              </a:defRPr>
            </a:lvl4pPr>
            <a:lvl5pPr marL="2057400" indent="-228600">
              <a:spcBef>
                <a:spcPct val="20000"/>
              </a:spcBef>
              <a:buChar char="»"/>
              <a:defRPr sz="2000">
                <a:solidFill>
                  <a:schemeClr val="tx1"/>
                </a:solidFill>
                <a:latin typeface="Times"/>
              </a:defRPr>
            </a:lvl5pPr>
            <a:lvl6pPr marL="2514600" indent="-228600" eaLnBrk="0" fontAlgn="base" hangingPunct="0">
              <a:spcBef>
                <a:spcPct val="20000"/>
              </a:spcBef>
              <a:spcAft>
                <a:spcPct val="0"/>
              </a:spcAft>
              <a:buChar char="»"/>
              <a:defRPr sz="2000">
                <a:solidFill>
                  <a:schemeClr val="tx1"/>
                </a:solidFill>
                <a:latin typeface="Times"/>
              </a:defRPr>
            </a:lvl6pPr>
            <a:lvl7pPr marL="2971800" indent="-228600" eaLnBrk="0" fontAlgn="base" hangingPunct="0">
              <a:spcBef>
                <a:spcPct val="20000"/>
              </a:spcBef>
              <a:spcAft>
                <a:spcPct val="0"/>
              </a:spcAft>
              <a:buChar char="»"/>
              <a:defRPr sz="2000">
                <a:solidFill>
                  <a:schemeClr val="tx1"/>
                </a:solidFill>
                <a:latin typeface="Times"/>
              </a:defRPr>
            </a:lvl7pPr>
            <a:lvl8pPr marL="3429000" indent="-228600" eaLnBrk="0" fontAlgn="base" hangingPunct="0">
              <a:spcBef>
                <a:spcPct val="20000"/>
              </a:spcBef>
              <a:spcAft>
                <a:spcPct val="0"/>
              </a:spcAft>
              <a:buChar char="»"/>
              <a:defRPr sz="2000">
                <a:solidFill>
                  <a:schemeClr val="tx1"/>
                </a:solidFill>
                <a:latin typeface="Times"/>
              </a:defRPr>
            </a:lvl8pPr>
            <a:lvl9pPr marL="3886200" indent="-228600" eaLnBrk="0" fontAlgn="base" hangingPunct="0">
              <a:spcBef>
                <a:spcPct val="20000"/>
              </a:spcBef>
              <a:spcAft>
                <a:spcPct val="0"/>
              </a:spcAft>
              <a:buChar char="»"/>
              <a:defRPr sz="2000">
                <a:solidFill>
                  <a:schemeClr val="tx1"/>
                </a:solidFill>
                <a:latin typeface="Times"/>
              </a:defRPr>
            </a:lvl9pPr>
          </a:lstStyle>
          <a:p>
            <a:pPr>
              <a:spcBef>
                <a:spcPct val="50000"/>
              </a:spcBef>
              <a:buFontTx/>
              <a:buNone/>
            </a:pPr>
            <a:r>
              <a:rPr lang="en-GB" altLang="en-GB" b="1" dirty="0" smtClean="0">
                <a:latin typeface="Calibri" pitchFamily="34" charset="0"/>
              </a:rPr>
              <a:t>Reducing </a:t>
            </a:r>
            <a:r>
              <a:rPr lang="en-GB" altLang="en-GB" b="1" dirty="0">
                <a:latin typeface="Calibri" pitchFamily="34" charset="0"/>
              </a:rPr>
              <a:t>Health Inequalities </a:t>
            </a:r>
            <a:r>
              <a:rPr lang="en-GB" altLang="en-GB" b="1" dirty="0" smtClean="0">
                <a:latin typeface="Calibri" pitchFamily="34" charset="0"/>
              </a:rPr>
              <a:t>– How Successful</a:t>
            </a:r>
            <a:r>
              <a:rPr lang="en-GB" altLang="en-GB" b="1" dirty="0">
                <a:latin typeface="Calibri" pitchFamily="34" charset="0"/>
              </a:rPr>
              <a:t>?</a:t>
            </a:r>
          </a:p>
          <a:p>
            <a:pPr>
              <a:spcBef>
                <a:spcPct val="50000"/>
              </a:spcBef>
              <a:buFontTx/>
              <a:buNone/>
            </a:pPr>
            <a:endParaRPr lang="en-GB" altLang="en-GB" sz="1800" b="1" dirty="0">
              <a:latin typeface="Calibri" pitchFamily="34" charset="0"/>
            </a:endParaRPr>
          </a:p>
          <a:p>
            <a:pPr>
              <a:spcBef>
                <a:spcPct val="50000"/>
              </a:spcBef>
              <a:buFontTx/>
              <a:buNone/>
            </a:pPr>
            <a:r>
              <a:rPr lang="en-GB" altLang="en-GB" sz="2800" b="1" dirty="0">
                <a:latin typeface="Calibri" pitchFamily="34" charset="0"/>
              </a:rPr>
              <a:t>Learning </a:t>
            </a:r>
            <a:r>
              <a:rPr lang="en-GB" altLang="en-GB" sz="2800" b="1" dirty="0" smtClean="0">
                <a:latin typeface="Calibri" pitchFamily="34" charset="0"/>
              </a:rPr>
              <a:t>Intentions</a:t>
            </a:r>
            <a:r>
              <a:rPr lang="en-GB" altLang="en-GB" sz="2800" dirty="0" smtClean="0">
                <a:latin typeface="Calibri" pitchFamily="34" charset="0"/>
              </a:rPr>
              <a:t>:</a:t>
            </a:r>
            <a:endParaRPr lang="en-GB" altLang="en-GB" sz="2800" dirty="0">
              <a:latin typeface="Calibri" pitchFamily="34" charset="0"/>
            </a:endParaRPr>
          </a:p>
          <a:p>
            <a:pPr>
              <a:spcBef>
                <a:spcPct val="50000"/>
              </a:spcBef>
              <a:buFontTx/>
              <a:buNone/>
            </a:pPr>
            <a:r>
              <a:rPr lang="en-GB" altLang="en-GB" sz="2800" dirty="0">
                <a:latin typeface="Calibri" pitchFamily="34" charset="0"/>
              </a:rPr>
              <a:t>• </a:t>
            </a:r>
            <a:r>
              <a:rPr lang="en-GB" altLang="en-GB" sz="2800" dirty="0" smtClean="0">
                <a:latin typeface="Calibri" pitchFamily="34" charset="0"/>
              </a:rPr>
              <a:t>Be able to give </a:t>
            </a:r>
            <a:r>
              <a:rPr lang="en-GB" altLang="en-GB" sz="2800" dirty="0">
                <a:latin typeface="Calibri" pitchFamily="34" charset="0"/>
              </a:rPr>
              <a:t>evidence of the success (or otherwise) of the Scottish and UK Government’s attempts to improve health in Scotland.</a:t>
            </a:r>
          </a:p>
          <a:p>
            <a:pPr>
              <a:spcBef>
                <a:spcPct val="50000"/>
              </a:spcBef>
              <a:buFontTx/>
              <a:buNone/>
            </a:pPr>
            <a:r>
              <a:rPr lang="en-GB" altLang="en-GB" sz="2800" dirty="0">
                <a:latin typeface="Calibri" pitchFamily="34" charset="0"/>
              </a:rPr>
              <a:t>• </a:t>
            </a:r>
            <a:r>
              <a:rPr lang="en-GB" altLang="en-GB" sz="2800" dirty="0" smtClean="0">
                <a:latin typeface="Calibri" pitchFamily="34" charset="0"/>
              </a:rPr>
              <a:t>Be able to give reasons </a:t>
            </a:r>
            <a:r>
              <a:rPr lang="en-GB" altLang="en-GB" sz="2800" dirty="0">
                <a:latin typeface="Calibri" pitchFamily="34" charset="0"/>
              </a:rPr>
              <a:t>why the Scottish and UK Government’s have only been partially successful in their attempts to reduce health inequalities in Scotland. </a:t>
            </a:r>
          </a:p>
          <a:p>
            <a:pPr>
              <a:spcBef>
                <a:spcPct val="50000"/>
              </a:spcBef>
              <a:buFontTx/>
              <a:buNone/>
            </a:pPr>
            <a:endParaRPr lang="en-GB" altLang="en-GB" sz="1050" dirty="0">
              <a:latin typeface="Comic Sans MS" pitchFamily="66" charset="0"/>
            </a:endParaRPr>
          </a:p>
        </p:txBody>
      </p:sp>
    </p:spTree>
    <p:extLst>
      <p:ext uri="{BB962C8B-B14F-4D97-AF65-F5344CB8AC3E}">
        <p14:creationId xmlns:p14="http://schemas.microsoft.com/office/powerpoint/2010/main" val="5657780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388" y="395074"/>
            <a:ext cx="8893175" cy="5986254"/>
          </a:xfrm>
          <a:prstGeom prst="rect">
            <a:avLst/>
          </a:prstGeom>
        </p:spPr>
        <p:txBody>
          <a:bodyPr>
            <a:spAutoFit/>
          </a:bodyPr>
          <a:lstStyle/>
          <a:p>
            <a:pPr>
              <a:defRPr/>
            </a:pPr>
            <a:r>
              <a:rPr lang="en-GB" altLang="en-GB" sz="3200" b="1" dirty="0">
                <a:latin typeface="Calibri" panose="020F0502020204030204" pitchFamily="34" charset="0"/>
              </a:rPr>
              <a:t>Scotland’s Recent Health Record</a:t>
            </a:r>
          </a:p>
          <a:p>
            <a:pPr>
              <a:defRPr/>
            </a:pPr>
            <a:endParaRPr lang="en-GB" altLang="en-GB" sz="3200" b="1" dirty="0">
              <a:latin typeface="Calibri" panose="020F0502020204030204" pitchFamily="34" charset="0"/>
            </a:endParaRPr>
          </a:p>
          <a:p>
            <a:pPr>
              <a:defRPr/>
            </a:pPr>
            <a:endParaRPr lang="en-GB" altLang="en-GB" sz="1100" b="1" dirty="0">
              <a:latin typeface="Calibri" panose="020F0502020204030204" pitchFamily="34" charset="0"/>
            </a:endParaRPr>
          </a:p>
          <a:p>
            <a:pPr>
              <a:defRPr/>
            </a:pPr>
            <a:r>
              <a:rPr lang="en-GB" altLang="en-GB" sz="2800" dirty="0">
                <a:latin typeface="Calibri" panose="020F0502020204030204" pitchFamily="34" charset="0"/>
              </a:rPr>
              <a:t>For the vast majority of people in Scotland, life expectancy and health are improving:</a:t>
            </a:r>
          </a:p>
          <a:p>
            <a:pPr>
              <a:defRPr/>
            </a:pPr>
            <a:endParaRPr lang="en-GB" altLang="en-GB" sz="2800" dirty="0">
              <a:latin typeface="Calibri" panose="020F0502020204030204" pitchFamily="34" charset="0"/>
            </a:endParaRPr>
          </a:p>
          <a:p>
            <a:pPr>
              <a:defRPr/>
            </a:pPr>
            <a:r>
              <a:rPr lang="en-GB" altLang="en-GB" sz="2800" dirty="0">
                <a:latin typeface="Calibri" panose="020F0502020204030204" pitchFamily="34" charset="0"/>
              </a:rPr>
              <a:t>• life expectancy continues to rise. </a:t>
            </a:r>
          </a:p>
          <a:p>
            <a:pPr>
              <a:defRPr/>
            </a:pPr>
            <a:endParaRPr lang="en-GB" altLang="en-GB" sz="2800" dirty="0">
              <a:latin typeface="Calibri" panose="020F0502020204030204" pitchFamily="34" charset="0"/>
            </a:endParaRPr>
          </a:p>
          <a:p>
            <a:pPr>
              <a:defRPr/>
            </a:pPr>
            <a:r>
              <a:rPr lang="en-GB" altLang="en-GB" sz="2800" dirty="0">
                <a:latin typeface="Calibri" panose="020F0502020204030204" pitchFamily="34" charset="0"/>
              </a:rPr>
              <a:t>In September 2010, average </a:t>
            </a:r>
            <a:r>
              <a:rPr lang="en-US" altLang="en-US" sz="2800" dirty="0">
                <a:latin typeface="Calibri" panose="020F0502020204030204" pitchFamily="34" charset="0"/>
              </a:rPr>
              <a:t>life expectancy at birth for Scotland was 75.4 years for men and 80.1 years for women.</a:t>
            </a:r>
          </a:p>
          <a:p>
            <a:pPr>
              <a:defRPr/>
            </a:pPr>
            <a:endParaRPr lang="en-GB" altLang="en-GB" sz="2800" dirty="0">
              <a:latin typeface="Calibri" panose="020F0502020204030204" pitchFamily="34" charset="0"/>
            </a:endParaRPr>
          </a:p>
          <a:p>
            <a:pPr>
              <a:defRPr/>
            </a:pPr>
            <a:r>
              <a:rPr lang="en-GB" altLang="en-GB" sz="2800" dirty="0">
                <a:latin typeface="Calibri" panose="020F0502020204030204" pitchFamily="34" charset="0"/>
              </a:rPr>
              <a:t>• death rates from Scotland’s biggest killers (cancer, heart disease and stroke) are falling, as are mortality rates in other areas e.g. accidents, drug deaths, etc.</a:t>
            </a:r>
          </a:p>
        </p:txBody>
      </p:sp>
    </p:spTree>
    <p:extLst>
      <p:ext uri="{BB962C8B-B14F-4D97-AF65-F5344CB8AC3E}">
        <p14:creationId xmlns:p14="http://schemas.microsoft.com/office/powerpoint/2010/main" val="36312286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5"/>
          <p:cNvSpPr txBox="1">
            <a:spLocks noChangeArrowheads="1"/>
          </p:cNvSpPr>
          <p:nvPr/>
        </p:nvSpPr>
        <p:spPr bwMode="auto">
          <a:xfrm>
            <a:off x="0" y="328002"/>
            <a:ext cx="9144000"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a:defRPr>
            </a:lvl1pPr>
            <a:lvl2pPr marL="742950" indent="-285750">
              <a:spcBef>
                <a:spcPct val="20000"/>
              </a:spcBef>
              <a:buChar char="–"/>
              <a:defRPr sz="2800">
                <a:solidFill>
                  <a:schemeClr val="tx1"/>
                </a:solidFill>
                <a:latin typeface="Times"/>
              </a:defRPr>
            </a:lvl2pPr>
            <a:lvl3pPr marL="1143000" indent="-228600">
              <a:spcBef>
                <a:spcPct val="20000"/>
              </a:spcBef>
              <a:buChar char="•"/>
              <a:defRPr sz="2400">
                <a:solidFill>
                  <a:schemeClr val="tx1"/>
                </a:solidFill>
                <a:latin typeface="Times"/>
              </a:defRPr>
            </a:lvl3pPr>
            <a:lvl4pPr marL="1600200" indent="-228600">
              <a:spcBef>
                <a:spcPct val="20000"/>
              </a:spcBef>
              <a:buChar char="–"/>
              <a:defRPr sz="2000">
                <a:solidFill>
                  <a:schemeClr val="tx1"/>
                </a:solidFill>
                <a:latin typeface="Times"/>
              </a:defRPr>
            </a:lvl4pPr>
            <a:lvl5pPr marL="2057400" indent="-228600">
              <a:spcBef>
                <a:spcPct val="20000"/>
              </a:spcBef>
              <a:buChar char="»"/>
              <a:defRPr sz="2000">
                <a:solidFill>
                  <a:schemeClr val="tx1"/>
                </a:solidFill>
                <a:latin typeface="Times"/>
              </a:defRPr>
            </a:lvl5pPr>
            <a:lvl6pPr marL="2514600" indent="-228600" eaLnBrk="0" fontAlgn="base" hangingPunct="0">
              <a:spcBef>
                <a:spcPct val="20000"/>
              </a:spcBef>
              <a:spcAft>
                <a:spcPct val="0"/>
              </a:spcAft>
              <a:buChar char="»"/>
              <a:defRPr sz="2000">
                <a:solidFill>
                  <a:schemeClr val="tx1"/>
                </a:solidFill>
                <a:latin typeface="Times"/>
              </a:defRPr>
            </a:lvl6pPr>
            <a:lvl7pPr marL="2971800" indent="-228600" eaLnBrk="0" fontAlgn="base" hangingPunct="0">
              <a:spcBef>
                <a:spcPct val="20000"/>
              </a:spcBef>
              <a:spcAft>
                <a:spcPct val="0"/>
              </a:spcAft>
              <a:buChar char="»"/>
              <a:defRPr sz="2000">
                <a:solidFill>
                  <a:schemeClr val="tx1"/>
                </a:solidFill>
                <a:latin typeface="Times"/>
              </a:defRPr>
            </a:lvl7pPr>
            <a:lvl8pPr marL="3429000" indent="-228600" eaLnBrk="0" fontAlgn="base" hangingPunct="0">
              <a:spcBef>
                <a:spcPct val="20000"/>
              </a:spcBef>
              <a:spcAft>
                <a:spcPct val="0"/>
              </a:spcAft>
              <a:buChar char="»"/>
              <a:defRPr sz="2000">
                <a:solidFill>
                  <a:schemeClr val="tx1"/>
                </a:solidFill>
                <a:latin typeface="Times"/>
              </a:defRPr>
            </a:lvl8pPr>
            <a:lvl9pPr marL="3886200" indent="-228600" eaLnBrk="0" fontAlgn="base" hangingPunct="0">
              <a:spcBef>
                <a:spcPct val="20000"/>
              </a:spcBef>
              <a:spcAft>
                <a:spcPct val="0"/>
              </a:spcAft>
              <a:buChar char="»"/>
              <a:defRPr sz="2000">
                <a:solidFill>
                  <a:schemeClr val="tx1"/>
                </a:solidFill>
                <a:latin typeface="Times"/>
              </a:defRPr>
            </a:lvl9pPr>
          </a:lstStyle>
          <a:p>
            <a:pPr>
              <a:spcBef>
                <a:spcPct val="50000"/>
              </a:spcBef>
              <a:buFontTx/>
              <a:buNone/>
            </a:pPr>
            <a:r>
              <a:rPr lang="en-GB" altLang="en-GB" sz="2800" b="1" dirty="0">
                <a:latin typeface="Calibri" pitchFamily="34" charset="0"/>
              </a:rPr>
              <a:t>Life expectancy and health statistics are improving because:</a:t>
            </a:r>
            <a:endParaRPr lang="en-GB" altLang="en-GB" sz="2800" dirty="0">
              <a:latin typeface="Calibri" pitchFamily="34" charset="0"/>
            </a:endParaRPr>
          </a:p>
          <a:p>
            <a:pPr>
              <a:spcBef>
                <a:spcPct val="50000"/>
              </a:spcBef>
              <a:buFontTx/>
              <a:buNone/>
            </a:pPr>
            <a:r>
              <a:rPr lang="en-GB" altLang="en-GB" sz="2800" dirty="0">
                <a:latin typeface="Calibri" pitchFamily="34" charset="0"/>
              </a:rPr>
              <a:t>• </a:t>
            </a:r>
            <a:r>
              <a:rPr lang="en-GB" altLang="en-GB" sz="2800" b="1" dirty="0">
                <a:latin typeface="Calibri" pitchFamily="34" charset="0"/>
              </a:rPr>
              <a:t>Health Care: </a:t>
            </a:r>
            <a:r>
              <a:rPr lang="en-GB" altLang="en-GB" sz="2800" dirty="0">
                <a:latin typeface="Calibri" pitchFamily="34" charset="0"/>
              </a:rPr>
              <a:t>record investment in the NHS is bringing about improvements in the quality of health care including better screening services with higher take-up rates; new treatments; better post-operative care.</a:t>
            </a:r>
          </a:p>
          <a:p>
            <a:pPr>
              <a:spcBef>
                <a:spcPct val="50000"/>
              </a:spcBef>
              <a:buFontTx/>
              <a:buNone/>
            </a:pPr>
            <a:r>
              <a:rPr lang="en-GB" altLang="en-GB" sz="2800" dirty="0">
                <a:latin typeface="Calibri" pitchFamily="34" charset="0"/>
              </a:rPr>
              <a:t>• </a:t>
            </a:r>
            <a:r>
              <a:rPr lang="en-GB" altLang="en-GB" sz="2800" b="1" dirty="0">
                <a:latin typeface="Calibri" pitchFamily="34" charset="0"/>
              </a:rPr>
              <a:t>Health Education Campaigns</a:t>
            </a:r>
            <a:r>
              <a:rPr lang="en-GB" altLang="en-GB" sz="2800" dirty="0">
                <a:latin typeface="Calibri" pitchFamily="34" charset="0"/>
              </a:rPr>
              <a:t> e.g. ‘Healthy Living’, etc. Smoking and alcohol consumption amongst many sections of the population are falling. There is evidence to suggest more people are participating in exercise and generally, diet is improving.</a:t>
            </a:r>
          </a:p>
          <a:p>
            <a:pPr>
              <a:spcBef>
                <a:spcPct val="50000"/>
              </a:spcBef>
              <a:buFontTx/>
              <a:buNone/>
            </a:pPr>
            <a:r>
              <a:rPr lang="en-GB" altLang="en-GB" sz="2800" dirty="0">
                <a:latin typeface="Calibri" pitchFamily="34" charset="0"/>
              </a:rPr>
              <a:t>• </a:t>
            </a:r>
            <a:r>
              <a:rPr lang="en-GB" altLang="en-GB" sz="2800" b="1" dirty="0">
                <a:latin typeface="Calibri" pitchFamily="34" charset="0"/>
              </a:rPr>
              <a:t>Environment</a:t>
            </a:r>
            <a:r>
              <a:rPr lang="en-GB" altLang="en-GB" sz="2800" dirty="0">
                <a:latin typeface="Calibri" pitchFamily="34" charset="0"/>
              </a:rPr>
              <a:t>: improved quality of housing, workplace and local environments.</a:t>
            </a:r>
          </a:p>
        </p:txBody>
      </p:sp>
    </p:spTree>
    <p:extLst>
      <p:ext uri="{BB962C8B-B14F-4D97-AF65-F5344CB8AC3E}">
        <p14:creationId xmlns:p14="http://schemas.microsoft.com/office/powerpoint/2010/main" val="16268733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ChangeArrowheads="1"/>
          </p:cNvSpPr>
          <p:nvPr/>
        </p:nvSpPr>
        <p:spPr bwMode="auto">
          <a:xfrm>
            <a:off x="107504" y="828898"/>
            <a:ext cx="8928992"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Comic Sans MS" pitchFamily="66" charset="0"/>
              </a:defRPr>
            </a:lvl1pPr>
            <a:lvl2pPr marL="742950" indent="-285750">
              <a:defRPr sz="2400">
                <a:solidFill>
                  <a:schemeClr val="tx1"/>
                </a:solidFill>
                <a:latin typeface="Comic Sans MS" pitchFamily="66" charset="0"/>
              </a:defRPr>
            </a:lvl2pPr>
            <a:lvl3pPr marL="1143000" indent="-228600">
              <a:defRPr sz="2400">
                <a:solidFill>
                  <a:schemeClr val="tx1"/>
                </a:solidFill>
                <a:latin typeface="Comic Sans MS" pitchFamily="66" charset="0"/>
              </a:defRPr>
            </a:lvl3pPr>
            <a:lvl4pPr marL="1600200" indent="-228600">
              <a:defRPr sz="2400">
                <a:solidFill>
                  <a:schemeClr val="tx1"/>
                </a:solidFill>
                <a:latin typeface="Comic Sans MS" pitchFamily="66" charset="0"/>
              </a:defRPr>
            </a:lvl4pPr>
            <a:lvl5pPr marL="2057400" indent="-22860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a:spcBef>
                <a:spcPct val="50000"/>
              </a:spcBef>
            </a:pPr>
            <a:r>
              <a:rPr lang="en-GB" altLang="en-GB" sz="2800" dirty="0">
                <a:latin typeface="Calibri" pitchFamily="34" charset="0"/>
              </a:rPr>
              <a:t>• </a:t>
            </a:r>
            <a:r>
              <a:rPr lang="en-GB" altLang="en-GB" sz="2800" b="1" dirty="0">
                <a:latin typeface="Calibri" pitchFamily="34" charset="0"/>
              </a:rPr>
              <a:t>Income/Employment</a:t>
            </a:r>
            <a:r>
              <a:rPr lang="en-GB" altLang="en-GB" sz="2800" dirty="0">
                <a:latin typeface="Calibri" pitchFamily="34" charset="0"/>
              </a:rPr>
              <a:t>: For those in work here have been steady rises in income levels leading to a higher standard of living. Before recession, more people than ever before (30m in UK) in work. </a:t>
            </a:r>
          </a:p>
          <a:p>
            <a:pPr>
              <a:spcBef>
                <a:spcPct val="50000"/>
              </a:spcBef>
            </a:pPr>
            <a:r>
              <a:rPr lang="en-GB" altLang="en-GB" sz="2800" dirty="0">
                <a:latin typeface="Calibri" pitchFamily="34" charset="0"/>
              </a:rPr>
              <a:t>• </a:t>
            </a:r>
            <a:r>
              <a:rPr lang="en-GB" altLang="en-GB" sz="2800" b="1" dirty="0">
                <a:latin typeface="Calibri" pitchFamily="34" charset="0"/>
              </a:rPr>
              <a:t>Targeting of Benefits</a:t>
            </a:r>
            <a:r>
              <a:rPr lang="en-GB" altLang="en-GB" sz="2800" dirty="0">
                <a:latin typeface="Calibri" pitchFamily="34" charset="0"/>
              </a:rPr>
              <a:t> - Child Tax Credits, Pensioner Credits, etc. had led, until recently to reductions in poverty amongst some groups.</a:t>
            </a:r>
          </a:p>
          <a:p>
            <a:pPr>
              <a:spcBef>
                <a:spcPct val="50000"/>
              </a:spcBef>
            </a:pPr>
            <a:r>
              <a:rPr lang="en-GB" altLang="en-GB" sz="2800" dirty="0">
                <a:latin typeface="Calibri" pitchFamily="34" charset="0"/>
              </a:rPr>
              <a:t>• </a:t>
            </a:r>
            <a:r>
              <a:rPr lang="en-GB" altLang="en-GB" sz="2800" b="1" dirty="0">
                <a:latin typeface="Calibri" pitchFamily="34" charset="0"/>
              </a:rPr>
              <a:t>Legislation</a:t>
            </a:r>
            <a:r>
              <a:rPr lang="en-GB" altLang="en-GB" sz="2800" dirty="0">
                <a:latin typeface="Calibri" pitchFamily="34" charset="0"/>
              </a:rPr>
              <a:t> - Ban on smoking in enclosed public places (2006), promotion of breast feeding (Breastfeeding Act 2007), etc.</a:t>
            </a:r>
          </a:p>
        </p:txBody>
      </p:sp>
    </p:spTree>
    <p:extLst>
      <p:ext uri="{BB962C8B-B14F-4D97-AF65-F5344CB8AC3E}">
        <p14:creationId xmlns:p14="http://schemas.microsoft.com/office/powerpoint/2010/main" val="620517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107504" y="1543719"/>
            <a:ext cx="8928992" cy="4693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Comic Sans MS" pitchFamily="66" charset="0"/>
              </a:defRPr>
            </a:lvl1pPr>
            <a:lvl2pPr marL="742950" indent="-285750">
              <a:defRPr sz="2400">
                <a:solidFill>
                  <a:schemeClr val="tx1"/>
                </a:solidFill>
                <a:latin typeface="Comic Sans MS" pitchFamily="66" charset="0"/>
              </a:defRPr>
            </a:lvl2pPr>
            <a:lvl3pPr marL="1143000" indent="-228600">
              <a:defRPr sz="2400">
                <a:solidFill>
                  <a:schemeClr val="tx1"/>
                </a:solidFill>
                <a:latin typeface="Comic Sans MS" pitchFamily="66" charset="0"/>
              </a:defRPr>
            </a:lvl3pPr>
            <a:lvl4pPr marL="1600200" indent="-228600">
              <a:defRPr sz="2400">
                <a:solidFill>
                  <a:schemeClr val="tx1"/>
                </a:solidFill>
                <a:latin typeface="Comic Sans MS" pitchFamily="66" charset="0"/>
              </a:defRPr>
            </a:lvl4pPr>
            <a:lvl5pPr marL="2057400" indent="-22860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a:spcBef>
                <a:spcPct val="50000"/>
              </a:spcBef>
            </a:pPr>
            <a:r>
              <a:rPr lang="en-GB" altLang="en-GB" sz="2600" b="1" dirty="0">
                <a:latin typeface="Calibri" pitchFamily="34" charset="0"/>
              </a:rPr>
              <a:t>Social Class / Geography</a:t>
            </a:r>
            <a:r>
              <a:rPr lang="en-GB" altLang="en-GB" sz="2600" dirty="0">
                <a:latin typeface="Calibri" pitchFamily="34" charset="0"/>
              </a:rPr>
              <a:t> </a:t>
            </a:r>
          </a:p>
          <a:p>
            <a:pPr>
              <a:spcBef>
                <a:spcPct val="50000"/>
              </a:spcBef>
            </a:pPr>
            <a:r>
              <a:rPr lang="en-GB" altLang="en-GB" sz="2600" dirty="0">
                <a:latin typeface="Calibri" pitchFamily="34" charset="0"/>
              </a:rPr>
              <a:t>The </a:t>
            </a:r>
            <a:r>
              <a:rPr lang="en-GB" altLang="en-GB" sz="2600" b="1" dirty="0">
                <a:latin typeface="Calibri" pitchFamily="34" charset="0"/>
              </a:rPr>
              <a:t>health gap</a:t>
            </a:r>
            <a:r>
              <a:rPr lang="en-GB" altLang="en-GB" sz="2600" dirty="0">
                <a:latin typeface="Calibri" pitchFamily="34" charset="0"/>
              </a:rPr>
              <a:t> between most affluent/most deprived areas in society is, if anything, </a:t>
            </a:r>
            <a:r>
              <a:rPr lang="en-GB" altLang="en-GB" sz="2600" b="1" dirty="0">
                <a:latin typeface="Calibri" pitchFamily="34" charset="0"/>
              </a:rPr>
              <a:t>widening</a:t>
            </a:r>
            <a:r>
              <a:rPr lang="en-GB" altLang="en-GB" sz="2600" dirty="0">
                <a:latin typeface="Calibri" pitchFamily="34" charset="0"/>
              </a:rPr>
              <a:t>. </a:t>
            </a:r>
            <a:r>
              <a:rPr lang="en-GB" altLang="en-US" sz="2600" dirty="0">
                <a:latin typeface="Calibri" pitchFamily="34" charset="0"/>
              </a:rPr>
              <a:t>Since 1999, the average life expectancy among males in the poorest areas of Scotland has increased 1.4 years compared to 2.1 years for the rest of the country. For women the figures are 1.2 years and 1.6 years respectively. </a:t>
            </a:r>
          </a:p>
          <a:p>
            <a:pPr>
              <a:spcBef>
                <a:spcPct val="50000"/>
              </a:spcBef>
            </a:pPr>
            <a:endParaRPr lang="en-GB" altLang="en-US" sz="2000" dirty="0">
              <a:latin typeface="Calibri" pitchFamily="34" charset="0"/>
            </a:endParaRPr>
          </a:p>
          <a:p>
            <a:pPr>
              <a:spcBef>
                <a:spcPct val="50000"/>
              </a:spcBef>
            </a:pPr>
            <a:r>
              <a:rPr lang="en-US" altLang="en-US" sz="2600" b="1" dirty="0">
                <a:latin typeface="Calibri" pitchFamily="34" charset="0"/>
              </a:rPr>
              <a:t>Note</a:t>
            </a:r>
            <a:r>
              <a:rPr lang="en-US" altLang="en-US" sz="2600" dirty="0">
                <a:latin typeface="Calibri" pitchFamily="34" charset="0"/>
              </a:rPr>
              <a:t>: Scotland remains behind many of our European </a:t>
            </a:r>
            <a:r>
              <a:rPr lang="en-US" altLang="en-US" sz="2600" dirty="0" err="1">
                <a:latin typeface="Calibri" pitchFamily="34" charset="0"/>
              </a:rPr>
              <a:t>neighbours</a:t>
            </a:r>
            <a:r>
              <a:rPr lang="en-US" altLang="en-US" sz="2600" dirty="0">
                <a:latin typeface="Calibri" pitchFamily="34" charset="0"/>
              </a:rPr>
              <a:t> in terms of life expectancy.</a:t>
            </a:r>
            <a:endParaRPr lang="en-GB" altLang="en-US" sz="2600" dirty="0">
              <a:latin typeface="Calibri" pitchFamily="34" charset="0"/>
            </a:endParaRPr>
          </a:p>
        </p:txBody>
      </p:sp>
      <p:sp>
        <p:nvSpPr>
          <p:cNvPr id="6147" name="Rectangle 2"/>
          <p:cNvSpPr>
            <a:spLocks noChangeArrowheads="1"/>
          </p:cNvSpPr>
          <p:nvPr/>
        </p:nvSpPr>
        <p:spPr bwMode="auto">
          <a:xfrm>
            <a:off x="107504" y="332656"/>
            <a:ext cx="892899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Comic Sans MS" pitchFamily="66" charset="0"/>
              </a:defRPr>
            </a:lvl1pPr>
            <a:lvl2pPr marL="742950" indent="-285750">
              <a:defRPr sz="2400">
                <a:solidFill>
                  <a:schemeClr val="tx1"/>
                </a:solidFill>
                <a:latin typeface="Comic Sans MS" pitchFamily="66" charset="0"/>
              </a:defRPr>
            </a:lvl2pPr>
            <a:lvl3pPr marL="1143000" indent="-228600">
              <a:defRPr sz="2400">
                <a:solidFill>
                  <a:schemeClr val="tx1"/>
                </a:solidFill>
                <a:latin typeface="Comic Sans MS" pitchFamily="66" charset="0"/>
              </a:defRPr>
            </a:lvl3pPr>
            <a:lvl4pPr marL="1600200" indent="-228600">
              <a:defRPr sz="2400">
                <a:solidFill>
                  <a:schemeClr val="tx1"/>
                </a:solidFill>
                <a:latin typeface="Comic Sans MS" pitchFamily="66" charset="0"/>
              </a:defRPr>
            </a:lvl4pPr>
            <a:lvl5pPr marL="2057400" indent="-22860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a:spcBef>
                <a:spcPct val="50000"/>
              </a:spcBef>
            </a:pPr>
            <a:r>
              <a:rPr lang="en-GB" altLang="en-GB" sz="2800" b="1" dirty="0">
                <a:latin typeface="Calibri" pitchFamily="34" charset="0"/>
              </a:rPr>
              <a:t>How successful has Government been in reducing health inequalities?</a:t>
            </a:r>
          </a:p>
        </p:txBody>
      </p:sp>
    </p:spTree>
    <p:extLst>
      <p:ext uri="{BB962C8B-B14F-4D97-AF65-F5344CB8AC3E}">
        <p14:creationId xmlns:p14="http://schemas.microsoft.com/office/powerpoint/2010/main" val="27114164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3"/>
          <p:cNvSpPr txBox="1">
            <a:spLocks noChangeArrowheads="1"/>
          </p:cNvSpPr>
          <p:nvPr/>
        </p:nvSpPr>
        <p:spPr bwMode="auto">
          <a:xfrm>
            <a:off x="304800" y="228600"/>
            <a:ext cx="84582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a:defRPr>
            </a:lvl1pPr>
            <a:lvl2pPr marL="742950" indent="-285750">
              <a:spcBef>
                <a:spcPct val="20000"/>
              </a:spcBef>
              <a:buChar char="–"/>
              <a:defRPr sz="2800">
                <a:solidFill>
                  <a:schemeClr val="tx1"/>
                </a:solidFill>
                <a:latin typeface="Times"/>
              </a:defRPr>
            </a:lvl2pPr>
            <a:lvl3pPr marL="1143000" indent="-228600">
              <a:spcBef>
                <a:spcPct val="20000"/>
              </a:spcBef>
              <a:buChar char="•"/>
              <a:defRPr sz="2400">
                <a:solidFill>
                  <a:schemeClr val="tx1"/>
                </a:solidFill>
                <a:latin typeface="Times"/>
              </a:defRPr>
            </a:lvl3pPr>
            <a:lvl4pPr marL="1600200" indent="-228600">
              <a:spcBef>
                <a:spcPct val="20000"/>
              </a:spcBef>
              <a:buChar char="–"/>
              <a:defRPr sz="2000">
                <a:solidFill>
                  <a:schemeClr val="tx1"/>
                </a:solidFill>
                <a:latin typeface="Times"/>
              </a:defRPr>
            </a:lvl4pPr>
            <a:lvl5pPr marL="2057400" indent="-228600">
              <a:spcBef>
                <a:spcPct val="20000"/>
              </a:spcBef>
              <a:buChar char="»"/>
              <a:defRPr sz="2000">
                <a:solidFill>
                  <a:schemeClr val="tx1"/>
                </a:solidFill>
                <a:latin typeface="Times"/>
              </a:defRPr>
            </a:lvl5pPr>
            <a:lvl6pPr marL="2514600" indent="-228600" eaLnBrk="0" fontAlgn="base" hangingPunct="0">
              <a:spcBef>
                <a:spcPct val="20000"/>
              </a:spcBef>
              <a:spcAft>
                <a:spcPct val="0"/>
              </a:spcAft>
              <a:buChar char="»"/>
              <a:defRPr sz="2000">
                <a:solidFill>
                  <a:schemeClr val="tx1"/>
                </a:solidFill>
                <a:latin typeface="Times"/>
              </a:defRPr>
            </a:lvl6pPr>
            <a:lvl7pPr marL="2971800" indent="-228600" eaLnBrk="0" fontAlgn="base" hangingPunct="0">
              <a:spcBef>
                <a:spcPct val="20000"/>
              </a:spcBef>
              <a:spcAft>
                <a:spcPct val="0"/>
              </a:spcAft>
              <a:buChar char="»"/>
              <a:defRPr sz="2000">
                <a:solidFill>
                  <a:schemeClr val="tx1"/>
                </a:solidFill>
                <a:latin typeface="Times"/>
              </a:defRPr>
            </a:lvl7pPr>
            <a:lvl8pPr marL="3429000" indent="-228600" eaLnBrk="0" fontAlgn="base" hangingPunct="0">
              <a:spcBef>
                <a:spcPct val="20000"/>
              </a:spcBef>
              <a:spcAft>
                <a:spcPct val="0"/>
              </a:spcAft>
              <a:buChar char="»"/>
              <a:defRPr sz="2000">
                <a:solidFill>
                  <a:schemeClr val="tx1"/>
                </a:solidFill>
                <a:latin typeface="Times"/>
              </a:defRPr>
            </a:lvl8pPr>
            <a:lvl9pPr marL="3886200" indent="-228600" eaLnBrk="0" fontAlgn="base" hangingPunct="0">
              <a:spcBef>
                <a:spcPct val="20000"/>
              </a:spcBef>
              <a:spcAft>
                <a:spcPct val="0"/>
              </a:spcAft>
              <a:buChar char="»"/>
              <a:defRPr sz="2000">
                <a:solidFill>
                  <a:schemeClr val="tx1"/>
                </a:solidFill>
                <a:latin typeface="Times"/>
              </a:defRPr>
            </a:lvl9pPr>
          </a:lstStyle>
          <a:p>
            <a:pPr>
              <a:spcBef>
                <a:spcPct val="50000"/>
              </a:spcBef>
              <a:buFontTx/>
              <a:buNone/>
            </a:pPr>
            <a:endParaRPr lang="en-GB" altLang="en-GB" sz="2400">
              <a:latin typeface="Comic Sans MS" pitchFamily="66" charset="0"/>
            </a:endParaRPr>
          </a:p>
        </p:txBody>
      </p:sp>
      <p:sp>
        <p:nvSpPr>
          <p:cNvPr id="4099" name="Text Box 4"/>
          <p:cNvSpPr txBox="1">
            <a:spLocks noChangeArrowheads="1"/>
          </p:cNvSpPr>
          <p:nvPr/>
        </p:nvSpPr>
        <p:spPr bwMode="auto">
          <a:xfrm>
            <a:off x="179388" y="533400"/>
            <a:ext cx="8785225" cy="4878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omic Sans MS" pitchFamily="66" charset="0"/>
              </a:defRPr>
            </a:lvl1pPr>
            <a:lvl2pPr marL="742950" indent="-285750">
              <a:defRPr sz="2400">
                <a:solidFill>
                  <a:schemeClr val="tx1"/>
                </a:solidFill>
                <a:latin typeface="Comic Sans MS" pitchFamily="66" charset="0"/>
              </a:defRPr>
            </a:lvl2pPr>
            <a:lvl3pPr marL="1143000" indent="-228600">
              <a:defRPr sz="2400">
                <a:solidFill>
                  <a:schemeClr val="tx1"/>
                </a:solidFill>
                <a:latin typeface="Comic Sans MS" pitchFamily="66" charset="0"/>
              </a:defRPr>
            </a:lvl3pPr>
            <a:lvl4pPr marL="1600200" indent="-228600">
              <a:defRPr sz="2400">
                <a:solidFill>
                  <a:schemeClr val="tx1"/>
                </a:solidFill>
                <a:latin typeface="Comic Sans MS" pitchFamily="66" charset="0"/>
              </a:defRPr>
            </a:lvl4pPr>
            <a:lvl5pPr marL="2057400" indent="-22860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a:spcBef>
                <a:spcPct val="50000"/>
              </a:spcBef>
              <a:defRPr/>
            </a:pPr>
            <a:r>
              <a:rPr lang="en-GB" altLang="en-GB" sz="2800" b="1" dirty="0" smtClean="0">
                <a:latin typeface="Calibri" panose="020F0502020204030204" pitchFamily="34" charset="0"/>
              </a:rPr>
              <a:t>How successful has Government been in reducing health inequalities?</a:t>
            </a:r>
          </a:p>
          <a:p>
            <a:pPr>
              <a:spcBef>
                <a:spcPct val="50000"/>
              </a:spcBef>
              <a:defRPr/>
            </a:pPr>
            <a:endParaRPr lang="en-GB" altLang="en-US" sz="1400" dirty="0" smtClean="0">
              <a:latin typeface="Calibri" panose="020F0502020204030204" pitchFamily="34" charset="0"/>
            </a:endParaRPr>
          </a:p>
          <a:p>
            <a:pPr>
              <a:defRPr/>
            </a:pPr>
            <a:r>
              <a:rPr lang="en-GB" altLang="en-GB" sz="2600" b="1" dirty="0" smtClean="0">
                <a:latin typeface="Calibri" panose="020F0502020204030204" pitchFamily="34" charset="0"/>
              </a:rPr>
              <a:t>Gender</a:t>
            </a:r>
          </a:p>
          <a:p>
            <a:pPr>
              <a:defRPr/>
            </a:pPr>
            <a:r>
              <a:rPr lang="en-GB" altLang="en-GB" sz="2600" dirty="0" smtClean="0">
                <a:latin typeface="Calibri" panose="020F0502020204030204" pitchFamily="34" charset="0"/>
              </a:rPr>
              <a:t>Differences in death rates narrowing  because men </a:t>
            </a:r>
          </a:p>
          <a:p>
            <a:pPr>
              <a:defRPr/>
            </a:pPr>
            <a:r>
              <a:rPr lang="en-GB" altLang="en-GB" sz="2600" dirty="0" smtClean="0">
                <a:latin typeface="Calibri" panose="020F0502020204030204" pitchFamily="34" charset="0"/>
              </a:rPr>
              <a:t>beginning to take notice of  the health message and </a:t>
            </a:r>
          </a:p>
          <a:p>
            <a:pPr>
              <a:defRPr/>
            </a:pPr>
            <a:r>
              <a:rPr lang="en-GB" altLang="en-GB" sz="2600" dirty="0" smtClean="0">
                <a:latin typeface="Calibri" panose="020F0502020204030204" pitchFamily="34" charset="0"/>
              </a:rPr>
              <a:t>there is evidence that more young women are making </a:t>
            </a:r>
          </a:p>
          <a:p>
            <a:pPr>
              <a:defRPr/>
            </a:pPr>
            <a:r>
              <a:rPr lang="en-GB" altLang="en-GB" sz="2600" dirty="0" smtClean="0">
                <a:latin typeface="Calibri" panose="020F0502020204030204" pitchFamily="34" charset="0"/>
              </a:rPr>
              <a:t>the </a:t>
            </a:r>
            <a:r>
              <a:rPr lang="en-GB" altLang="en-GB" sz="2600" b="1" dirty="0" smtClean="0">
                <a:latin typeface="Calibri" panose="020F0502020204030204" pitchFamily="34" charset="0"/>
              </a:rPr>
              <a:t>wrong </a:t>
            </a:r>
            <a:r>
              <a:rPr lang="en-GB" altLang="en-GB" sz="2600" dirty="0" smtClean="0">
                <a:latin typeface="Calibri" panose="020F0502020204030204" pitchFamily="34" charset="0"/>
              </a:rPr>
              <a:t>lifestyles choices </a:t>
            </a:r>
          </a:p>
          <a:p>
            <a:pPr marL="342900" indent="-342900">
              <a:buFontTx/>
              <a:buChar char="-"/>
              <a:defRPr/>
            </a:pPr>
            <a:r>
              <a:rPr lang="en-GB" altLang="en-GB" sz="2600" dirty="0" smtClean="0">
                <a:latin typeface="Calibri" panose="020F0502020204030204" pitchFamily="34" charset="0"/>
              </a:rPr>
              <a:t>‘</a:t>
            </a:r>
            <a:r>
              <a:rPr lang="en-GB" altLang="en-GB" sz="2600" dirty="0" err="1" smtClean="0">
                <a:latin typeface="Calibri" panose="020F0502020204030204" pitchFamily="34" charset="0"/>
              </a:rPr>
              <a:t>ladette</a:t>
            </a:r>
            <a:r>
              <a:rPr lang="en-GB" altLang="en-GB" sz="2600" dirty="0" smtClean="0">
                <a:latin typeface="Calibri" panose="020F0502020204030204" pitchFamily="34" charset="0"/>
              </a:rPr>
              <a:t> culture’</a:t>
            </a:r>
          </a:p>
          <a:p>
            <a:pPr marL="342900" indent="-342900">
              <a:buFontTx/>
              <a:buChar char="-"/>
              <a:defRPr/>
            </a:pPr>
            <a:r>
              <a:rPr lang="en-GB" altLang="en-GB" sz="2600" dirty="0" smtClean="0">
                <a:latin typeface="Calibri" panose="020F0502020204030204" pitchFamily="34" charset="0"/>
              </a:rPr>
              <a:t>More are smoking</a:t>
            </a:r>
          </a:p>
          <a:p>
            <a:pPr marL="342900" indent="-342900">
              <a:buFontTx/>
              <a:buChar char="-"/>
              <a:defRPr/>
            </a:pPr>
            <a:r>
              <a:rPr lang="en-GB" altLang="en-GB" sz="2600" dirty="0" smtClean="0">
                <a:latin typeface="Calibri" panose="020F0502020204030204" pitchFamily="34" charset="0"/>
              </a:rPr>
              <a:t>Drinking</a:t>
            </a:r>
          </a:p>
          <a:p>
            <a:pPr marL="342900" indent="-342900">
              <a:buFontTx/>
              <a:buChar char="-"/>
              <a:defRPr/>
            </a:pPr>
            <a:r>
              <a:rPr lang="en-GB" altLang="en-GB" sz="2600" dirty="0" smtClean="0">
                <a:latin typeface="Calibri" panose="020F0502020204030204" pitchFamily="34" charset="0"/>
              </a:rPr>
              <a:t>Increasing use of ‘social’ drugs.</a:t>
            </a:r>
            <a:endParaRPr lang="en-GB" altLang="en-US" sz="2600" dirty="0" smtClean="0">
              <a:latin typeface="Calibri" panose="020F0502020204030204" pitchFamily="34" charset="0"/>
            </a:endParaRPr>
          </a:p>
        </p:txBody>
      </p:sp>
      <p:pic>
        <p:nvPicPr>
          <p:cNvPr id="7172" name="Picture 8" descr="pladette1_1423358c"/>
          <p:cNvPicPr>
            <a:picLocks noChangeAspect="1" noChangeArrowheads="1"/>
          </p:cNvPicPr>
          <p:nvPr/>
        </p:nvPicPr>
        <p:blipFill>
          <a:blip r:embed="rId2">
            <a:extLst>
              <a:ext uri="{28A0092B-C50C-407E-A947-70E740481C1C}">
                <a14:useLocalDpi xmlns:a14="http://schemas.microsoft.com/office/drawing/2010/main" val="0"/>
              </a:ext>
            </a:extLst>
          </a:blip>
          <a:srcRect l="7294" r="6796"/>
          <a:stretch>
            <a:fillRect/>
          </a:stretch>
        </p:blipFill>
        <p:spPr bwMode="auto">
          <a:xfrm>
            <a:off x="6372225" y="3429000"/>
            <a:ext cx="2678113" cy="305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476925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251520" y="476672"/>
            <a:ext cx="8704139" cy="560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a:defRPr>
            </a:lvl1pPr>
            <a:lvl2pPr marL="742950" indent="-285750">
              <a:spcBef>
                <a:spcPct val="20000"/>
              </a:spcBef>
              <a:buChar char="–"/>
              <a:defRPr sz="2800">
                <a:solidFill>
                  <a:schemeClr val="tx1"/>
                </a:solidFill>
                <a:latin typeface="Times"/>
              </a:defRPr>
            </a:lvl2pPr>
            <a:lvl3pPr marL="1143000" indent="-228600">
              <a:spcBef>
                <a:spcPct val="20000"/>
              </a:spcBef>
              <a:buChar char="•"/>
              <a:defRPr sz="2400">
                <a:solidFill>
                  <a:schemeClr val="tx1"/>
                </a:solidFill>
                <a:latin typeface="Times"/>
              </a:defRPr>
            </a:lvl3pPr>
            <a:lvl4pPr marL="1600200" indent="-228600">
              <a:spcBef>
                <a:spcPct val="20000"/>
              </a:spcBef>
              <a:buChar char="–"/>
              <a:defRPr sz="2000">
                <a:solidFill>
                  <a:schemeClr val="tx1"/>
                </a:solidFill>
                <a:latin typeface="Times"/>
              </a:defRPr>
            </a:lvl4pPr>
            <a:lvl5pPr marL="2057400" indent="-228600">
              <a:spcBef>
                <a:spcPct val="20000"/>
              </a:spcBef>
              <a:buChar char="»"/>
              <a:defRPr sz="2000">
                <a:solidFill>
                  <a:schemeClr val="tx1"/>
                </a:solidFill>
                <a:latin typeface="Times"/>
              </a:defRPr>
            </a:lvl5pPr>
            <a:lvl6pPr marL="2514600" indent="-228600" eaLnBrk="0" fontAlgn="base" hangingPunct="0">
              <a:spcBef>
                <a:spcPct val="20000"/>
              </a:spcBef>
              <a:spcAft>
                <a:spcPct val="0"/>
              </a:spcAft>
              <a:buChar char="»"/>
              <a:defRPr sz="2000">
                <a:solidFill>
                  <a:schemeClr val="tx1"/>
                </a:solidFill>
                <a:latin typeface="Times"/>
              </a:defRPr>
            </a:lvl6pPr>
            <a:lvl7pPr marL="2971800" indent="-228600" eaLnBrk="0" fontAlgn="base" hangingPunct="0">
              <a:spcBef>
                <a:spcPct val="20000"/>
              </a:spcBef>
              <a:spcAft>
                <a:spcPct val="0"/>
              </a:spcAft>
              <a:buChar char="»"/>
              <a:defRPr sz="2000">
                <a:solidFill>
                  <a:schemeClr val="tx1"/>
                </a:solidFill>
                <a:latin typeface="Times"/>
              </a:defRPr>
            </a:lvl7pPr>
            <a:lvl8pPr marL="3429000" indent="-228600" eaLnBrk="0" fontAlgn="base" hangingPunct="0">
              <a:spcBef>
                <a:spcPct val="20000"/>
              </a:spcBef>
              <a:spcAft>
                <a:spcPct val="0"/>
              </a:spcAft>
              <a:buChar char="»"/>
              <a:defRPr sz="2000">
                <a:solidFill>
                  <a:schemeClr val="tx1"/>
                </a:solidFill>
                <a:latin typeface="Times"/>
              </a:defRPr>
            </a:lvl8pPr>
            <a:lvl9pPr marL="3886200" indent="-228600" eaLnBrk="0" fontAlgn="base" hangingPunct="0">
              <a:spcBef>
                <a:spcPct val="20000"/>
              </a:spcBef>
              <a:spcAft>
                <a:spcPct val="0"/>
              </a:spcAft>
              <a:buChar char="»"/>
              <a:defRPr sz="2000">
                <a:solidFill>
                  <a:schemeClr val="tx1"/>
                </a:solidFill>
                <a:latin typeface="Times"/>
              </a:defRPr>
            </a:lvl9pPr>
          </a:lstStyle>
          <a:p>
            <a:pPr>
              <a:spcBef>
                <a:spcPct val="50000"/>
              </a:spcBef>
              <a:buFontTx/>
              <a:buNone/>
            </a:pPr>
            <a:r>
              <a:rPr lang="en-GB" altLang="en-GB" b="1" dirty="0">
                <a:latin typeface="Calibri" pitchFamily="34" charset="0"/>
              </a:rPr>
              <a:t>Why continued social class/geographic health inequalities?</a:t>
            </a:r>
            <a:endParaRPr lang="en-GB" altLang="en-GB" dirty="0">
              <a:latin typeface="Calibri" pitchFamily="34" charset="0"/>
            </a:endParaRPr>
          </a:p>
          <a:p>
            <a:pPr>
              <a:spcBef>
                <a:spcPct val="50000"/>
              </a:spcBef>
              <a:buFontTx/>
              <a:buNone/>
            </a:pPr>
            <a:r>
              <a:rPr lang="en-GB" altLang="en-GB" sz="2800" dirty="0">
                <a:latin typeface="Calibri" pitchFamily="34" charset="0"/>
              </a:rPr>
              <a:t>• the stress of growing up in a poor family, within a poor environment, then having a low paid job, etc., will take generations to overcome .</a:t>
            </a:r>
          </a:p>
          <a:p>
            <a:pPr>
              <a:spcBef>
                <a:spcPct val="50000"/>
              </a:spcBef>
            </a:pPr>
            <a:r>
              <a:rPr lang="en-GB" altLang="en-GB" sz="2800" dirty="0">
                <a:latin typeface="Calibri" pitchFamily="34" charset="0"/>
              </a:rPr>
              <a:t> ‘biology of poverty’ – hereditary factors</a:t>
            </a:r>
          </a:p>
          <a:p>
            <a:pPr>
              <a:spcBef>
                <a:spcPct val="50000"/>
              </a:spcBef>
              <a:buFontTx/>
              <a:buNone/>
            </a:pPr>
            <a:r>
              <a:rPr lang="en-GB" altLang="en-GB" sz="2800" dirty="0">
                <a:latin typeface="Calibri" pitchFamily="34" charset="0"/>
              </a:rPr>
              <a:t>• the poor/those in poorest areas know what is good for them but continue to make worse health choices. The healthiest/wealthiest are </a:t>
            </a:r>
            <a:r>
              <a:rPr lang="en-GB" altLang="en-GB" sz="2800" b="1" dirty="0">
                <a:latin typeface="Calibri" pitchFamily="34" charset="0"/>
              </a:rPr>
              <a:t>most</a:t>
            </a:r>
            <a:r>
              <a:rPr lang="en-GB" altLang="en-GB" sz="2800" dirty="0">
                <a:latin typeface="Calibri" pitchFamily="34" charset="0"/>
              </a:rPr>
              <a:t> likely to respond to the health promotion message whereas poor often seek out ‘feel good factor’ to overcome ‘poverty of life’. </a:t>
            </a:r>
          </a:p>
        </p:txBody>
      </p:sp>
      <p:sp>
        <p:nvSpPr>
          <p:cNvPr id="8195" name="Text Box 6"/>
          <p:cNvSpPr txBox="1">
            <a:spLocks noChangeArrowheads="1"/>
          </p:cNvSpPr>
          <p:nvPr/>
        </p:nvSpPr>
        <p:spPr bwMode="auto">
          <a:xfrm>
            <a:off x="7588822" y="6237312"/>
            <a:ext cx="13668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a:defRPr>
            </a:lvl1pPr>
            <a:lvl2pPr marL="742950" indent="-285750">
              <a:spcBef>
                <a:spcPct val="20000"/>
              </a:spcBef>
              <a:buChar char="–"/>
              <a:defRPr sz="2800">
                <a:solidFill>
                  <a:schemeClr val="tx1"/>
                </a:solidFill>
                <a:latin typeface="Times"/>
              </a:defRPr>
            </a:lvl2pPr>
            <a:lvl3pPr marL="1143000" indent="-228600">
              <a:spcBef>
                <a:spcPct val="20000"/>
              </a:spcBef>
              <a:buChar char="•"/>
              <a:defRPr sz="2400">
                <a:solidFill>
                  <a:schemeClr val="tx1"/>
                </a:solidFill>
                <a:latin typeface="Times"/>
              </a:defRPr>
            </a:lvl3pPr>
            <a:lvl4pPr marL="1600200" indent="-228600">
              <a:spcBef>
                <a:spcPct val="20000"/>
              </a:spcBef>
              <a:buChar char="–"/>
              <a:defRPr sz="2000">
                <a:solidFill>
                  <a:schemeClr val="tx1"/>
                </a:solidFill>
                <a:latin typeface="Times"/>
              </a:defRPr>
            </a:lvl4pPr>
            <a:lvl5pPr marL="2057400" indent="-228600">
              <a:spcBef>
                <a:spcPct val="20000"/>
              </a:spcBef>
              <a:buChar char="»"/>
              <a:defRPr sz="2000">
                <a:solidFill>
                  <a:schemeClr val="tx1"/>
                </a:solidFill>
                <a:latin typeface="Times"/>
              </a:defRPr>
            </a:lvl5pPr>
            <a:lvl6pPr marL="2514600" indent="-228600" eaLnBrk="0" fontAlgn="base" hangingPunct="0">
              <a:spcBef>
                <a:spcPct val="20000"/>
              </a:spcBef>
              <a:spcAft>
                <a:spcPct val="0"/>
              </a:spcAft>
              <a:buChar char="»"/>
              <a:defRPr sz="2000">
                <a:solidFill>
                  <a:schemeClr val="tx1"/>
                </a:solidFill>
                <a:latin typeface="Times"/>
              </a:defRPr>
            </a:lvl6pPr>
            <a:lvl7pPr marL="2971800" indent="-228600" eaLnBrk="0" fontAlgn="base" hangingPunct="0">
              <a:spcBef>
                <a:spcPct val="20000"/>
              </a:spcBef>
              <a:spcAft>
                <a:spcPct val="0"/>
              </a:spcAft>
              <a:buChar char="»"/>
              <a:defRPr sz="2000">
                <a:solidFill>
                  <a:schemeClr val="tx1"/>
                </a:solidFill>
                <a:latin typeface="Times"/>
              </a:defRPr>
            </a:lvl7pPr>
            <a:lvl8pPr marL="3429000" indent="-228600" eaLnBrk="0" fontAlgn="base" hangingPunct="0">
              <a:spcBef>
                <a:spcPct val="20000"/>
              </a:spcBef>
              <a:spcAft>
                <a:spcPct val="0"/>
              </a:spcAft>
              <a:buChar char="»"/>
              <a:defRPr sz="2000">
                <a:solidFill>
                  <a:schemeClr val="tx1"/>
                </a:solidFill>
                <a:latin typeface="Times"/>
              </a:defRPr>
            </a:lvl8pPr>
            <a:lvl9pPr marL="3886200" indent="-228600" eaLnBrk="0" fontAlgn="base" hangingPunct="0">
              <a:spcBef>
                <a:spcPct val="20000"/>
              </a:spcBef>
              <a:spcAft>
                <a:spcPct val="0"/>
              </a:spcAft>
              <a:buChar char="»"/>
              <a:defRPr sz="2000">
                <a:solidFill>
                  <a:schemeClr val="tx1"/>
                </a:solidFill>
                <a:latin typeface="Times"/>
              </a:defRPr>
            </a:lvl9pPr>
          </a:lstStyle>
          <a:p>
            <a:pPr>
              <a:spcBef>
                <a:spcPct val="50000"/>
              </a:spcBef>
              <a:buFontTx/>
              <a:buNone/>
            </a:pPr>
            <a:r>
              <a:rPr lang="en-GB" altLang="en-US" sz="2400" dirty="0">
                <a:solidFill>
                  <a:schemeClr val="accent1">
                    <a:lumMod val="75000"/>
                  </a:schemeClr>
                </a:solidFill>
                <a:latin typeface="Comic Sans MS" pitchFamily="66" charset="0"/>
                <a:hlinkClick r:id="rId2"/>
              </a:rPr>
              <a:t>BBC link</a:t>
            </a:r>
            <a:endParaRPr lang="en-GB" altLang="en-US" sz="2400" dirty="0">
              <a:solidFill>
                <a:schemeClr val="accent1">
                  <a:lumMod val="75000"/>
                </a:schemeClr>
              </a:solidFill>
              <a:latin typeface="Comic Sans MS" pitchFamily="66" charset="0"/>
            </a:endParaRPr>
          </a:p>
        </p:txBody>
      </p:sp>
    </p:spTree>
    <p:extLst>
      <p:ext uri="{BB962C8B-B14F-4D97-AF65-F5344CB8AC3E}">
        <p14:creationId xmlns:p14="http://schemas.microsoft.com/office/powerpoint/2010/main" val="40054251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3568" y="1268755"/>
            <a:ext cx="7776864" cy="3816429"/>
          </a:xfrm>
          <a:prstGeom prst="rect">
            <a:avLst/>
          </a:prstGeom>
        </p:spPr>
        <p:txBody>
          <a:bodyPr wrap="square">
            <a:spAutoFit/>
          </a:bodyPr>
          <a:lstStyle/>
          <a:p>
            <a:pPr>
              <a:spcBef>
                <a:spcPct val="50000"/>
              </a:spcBef>
              <a:buFontTx/>
              <a:buNone/>
            </a:pPr>
            <a:r>
              <a:rPr lang="en-GB" altLang="en-GB" sz="2800" dirty="0">
                <a:latin typeface="Calibri" pitchFamily="34" charset="0"/>
              </a:rPr>
              <a:t>• despite extra resources being allocated to poorest areas, there is evidence that wealthier areas still receive a disproportionate level of expenditure to need. This is known as the ‘inverse health care law</a:t>
            </a:r>
            <a:r>
              <a:rPr lang="en-GB" altLang="en-GB" sz="2800" dirty="0" smtClean="0">
                <a:latin typeface="Calibri" pitchFamily="34" charset="0"/>
              </a:rPr>
              <a:t>’.</a:t>
            </a:r>
          </a:p>
          <a:p>
            <a:pPr>
              <a:spcBef>
                <a:spcPct val="50000"/>
              </a:spcBef>
              <a:buFontTx/>
              <a:buNone/>
            </a:pPr>
            <a:r>
              <a:rPr lang="en-GB" altLang="en-GB" sz="2800" dirty="0" smtClean="0">
                <a:latin typeface="Calibri" pitchFamily="34" charset="0"/>
              </a:rPr>
              <a:t>• </a:t>
            </a:r>
            <a:r>
              <a:rPr lang="en-GB" altLang="en-GB" sz="2800" dirty="0">
                <a:latin typeface="Calibri" pitchFamily="34" charset="0"/>
              </a:rPr>
              <a:t>the standard of living of the wealthiest is increasing fastest. Despite MW, New Deal, targeting of benefits, etc., as wealth is linked to health, the gap has grown.</a:t>
            </a:r>
            <a:r>
              <a:rPr lang="en-GB" altLang="en-GB" sz="3200" dirty="0">
                <a:latin typeface="Calibri" pitchFamily="34" charset="0"/>
              </a:rPr>
              <a:t>      </a:t>
            </a:r>
            <a:endParaRPr lang="en-GB" altLang="en-GB" sz="3200" b="1" dirty="0">
              <a:latin typeface="Calibri" pitchFamily="34" charset="0"/>
            </a:endParaRPr>
          </a:p>
        </p:txBody>
      </p:sp>
    </p:spTree>
    <p:extLst>
      <p:ext uri="{BB962C8B-B14F-4D97-AF65-F5344CB8AC3E}">
        <p14:creationId xmlns:p14="http://schemas.microsoft.com/office/powerpoint/2010/main" val="9961698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8</TotalTime>
  <Words>945</Words>
  <Application>Microsoft Macintosh PowerPoint</Application>
  <PresentationFormat>On-screen Show (4:3)</PresentationFormat>
  <Paragraphs>69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Newsprint</vt:lpstr>
      <vt:lpstr>Gender / Health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McLaughlin</dc:creator>
  <cp:lastModifiedBy>Kirkwall Grammar School  </cp:lastModifiedBy>
  <cp:revision>2</cp:revision>
  <dcterms:created xsi:type="dcterms:W3CDTF">2014-10-01T19:24:12Z</dcterms:created>
  <dcterms:modified xsi:type="dcterms:W3CDTF">2014-10-02T10:51:28Z</dcterms:modified>
</cp:coreProperties>
</file>