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FFAF56-E11D-7148-9828-3043E457ADE7}" type="datetimeFigureOut">
              <a:rPr lang="en-US" smtClean="0"/>
              <a:t>11/09/2014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278141D-DD6C-B84D-9F91-1AF9028FC9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Issues in the United Kingdom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 mark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7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17" y="245451"/>
            <a:ext cx="8090052" cy="6040270"/>
          </a:xfrm>
          <a:solidFill>
            <a:srgbClr val="FFFFFF"/>
          </a:solidFill>
        </p:spPr>
        <p:txBody>
          <a:bodyPr>
            <a:normAutofit fontScale="92500" lnSpcReduction="20000"/>
          </a:bodyPr>
          <a:lstStyle/>
          <a:p>
            <a:pPr lvl="1">
              <a:lnSpc>
                <a:spcPct val="120000"/>
              </a:lnSpc>
            </a:pPr>
            <a:r>
              <a:rPr lang="en-US" sz="2600" dirty="0" smtClean="0"/>
              <a:t>…As </a:t>
            </a:r>
            <a:r>
              <a:rPr lang="en-US" sz="2600" dirty="0"/>
              <a:t>well as tackling pay inequality, the Equality Act aims to get rid of gender </a:t>
            </a:r>
            <a:r>
              <a:rPr lang="en-US" sz="2600" dirty="0" smtClean="0"/>
              <a:t>discrimination</a:t>
            </a:r>
            <a:r>
              <a:rPr lang="en-US" sz="2600" dirty="0"/>
              <a:t>. It is illegal to discriminate in employment on grounds of gender. </a:t>
            </a:r>
            <a:r>
              <a:rPr lang="en-US" sz="2600" b="1" i="1" dirty="0" smtClean="0"/>
              <a:t>(</a:t>
            </a:r>
            <a:r>
              <a:rPr lang="en-US" sz="2600" b="1" i="1" dirty="0"/>
              <a:t>1 mark KU) </a:t>
            </a:r>
            <a:r>
              <a:rPr lang="en-US" sz="2600" dirty="0" smtClean="0"/>
              <a:t>Nonetheless </a:t>
            </a:r>
            <a:r>
              <a:rPr lang="en-US" sz="2600" dirty="0"/>
              <a:t>there have been several high-profile examples where women have won their cases on grounds of gender discrimination (</a:t>
            </a:r>
            <a:r>
              <a:rPr lang="en-US" sz="2600" dirty="0" err="1"/>
              <a:t>eg</a:t>
            </a:r>
            <a:r>
              <a:rPr lang="en-US" sz="2600" dirty="0"/>
              <a:t> in London </a:t>
            </a:r>
            <a:r>
              <a:rPr lang="en-US" sz="2600" dirty="0" smtClean="0"/>
              <a:t>City </a:t>
            </a:r>
            <a:r>
              <a:rPr lang="en-US" sz="2600" dirty="0"/>
              <a:t>banking jobs). </a:t>
            </a:r>
            <a:r>
              <a:rPr lang="en-US" sz="2600" b="1" i="1" dirty="0"/>
              <a:t>(1 mark KU) </a:t>
            </a:r>
            <a:r>
              <a:rPr lang="en-US" sz="2600" dirty="0"/>
              <a:t>The reality is that many women feel the law is </a:t>
            </a:r>
            <a:r>
              <a:rPr lang="en-US" sz="2600" dirty="0" smtClean="0"/>
              <a:t>not </a:t>
            </a:r>
            <a:r>
              <a:rPr lang="en-US" sz="2600" dirty="0"/>
              <a:t>strong enough and more needs to be done to end gender discrimination in </a:t>
            </a:r>
            <a:r>
              <a:rPr lang="en-US" sz="2600" dirty="0" smtClean="0"/>
              <a:t>employment</a:t>
            </a:r>
            <a:r>
              <a:rPr lang="en-US" sz="2600" dirty="0"/>
              <a:t>. Recently one study claimed one in four women returning to </a:t>
            </a:r>
            <a:r>
              <a:rPr lang="en-US" sz="2600" dirty="0" smtClean="0"/>
              <a:t>work after </a:t>
            </a:r>
            <a:r>
              <a:rPr lang="en-US" sz="2600" dirty="0"/>
              <a:t>maternity leave is the subject of discrimination. </a:t>
            </a:r>
            <a:r>
              <a:rPr lang="en-US" sz="2600" b="1" i="1" dirty="0"/>
              <a:t>(2 marks analysis</a:t>
            </a:r>
            <a:r>
              <a:rPr lang="en-US" sz="2600" b="1" i="1" dirty="0" smtClean="0"/>
              <a:t>)</a:t>
            </a:r>
          </a:p>
          <a:p>
            <a:pPr lvl="1">
              <a:lnSpc>
                <a:spcPct val="110000"/>
              </a:lnSpc>
            </a:pPr>
            <a:endParaRPr lang="en-US" sz="2600" dirty="0" smtClean="0"/>
          </a:p>
          <a:p>
            <a:pPr marL="0" indent="0">
              <a:lnSpc>
                <a:spcPct val="110000"/>
              </a:lnSpc>
            </a:pPr>
            <a:r>
              <a:rPr lang="en-US" sz="2600" dirty="0" smtClean="0"/>
              <a:t>(</a:t>
            </a:r>
            <a:r>
              <a:rPr lang="en-US" sz="2600" dirty="0"/>
              <a:t>8 marks, two separate accurate points, with description, explanation and </a:t>
            </a:r>
            <a:r>
              <a:rPr lang="en-US" sz="2600" dirty="0" smtClean="0"/>
              <a:t>exemplification </a:t>
            </a:r>
            <a:r>
              <a:rPr lang="en-US" sz="2600" dirty="0"/>
              <a:t>plus extended analytical comment)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8446" y="637109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8 mark answer (part 2/2)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09725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13" y="1562665"/>
            <a:ext cx="8420911" cy="54864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Analyse</a:t>
            </a:r>
            <a:r>
              <a:rPr lang="en-US" dirty="0"/>
              <a:t> government policies to tackle inequalities that affect a group in society.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201556"/>
            <a:ext cx="7520940" cy="1478921"/>
          </a:xfrm>
        </p:spPr>
        <p:txBody>
          <a:bodyPr/>
          <a:lstStyle/>
          <a:p>
            <a:pPr algn="ctr"/>
            <a:r>
              <a:rPr lang="en-US" dirty="0" smtClean="0"/>
              <a:t>(12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1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859" y="106714"/>
            <a:ext cx="8591677" cy="5218536"/>
          </a:xfrm>
        </p:spPr>
        <p:txBody>
          <a:bodyPr>
            <a:noAutofit/>
          </a:bodyPr>
          <a:lstStyle/>
          <a:p>
            <a:pPr marL="0" indent="0"/>
            <a:r>
              <a:rPr lang="en-US" sz="1800" dirty="0"/>
              <a:t>An analysis mark should be awarded </a:t>
            </a:r>
            <a:r>
              <a:rPr lang="en-US" sz="1800" dirty="0" smtClean="0"/>
              <a:t>where </a:t>
            </a:r>
            <a:r>
              <a:rPr lang="en-US" sz="1800" dirty="0"/>
              <a:t>a candidate uses their </a:t>
            </a:r>
            <a:r>
              <a:rPr lang="en-US" sz="1800" dirty="0" smtClean="0"/>
              <a:t>knowledge </a:t>
            </a:r>
            <a:r>
              <a:rPr lang="en-US" sz="1800" dirty="0"/>
              <a:t>and understanding/a </a:t>
            </a:r>
            <a:r>
              <a:rPr lang="en-US" sz="1800" dirty="0" smtClean="0"/>
              <a:t>source </a:t>
            </a:r>
            <a:r>
              <a:rPr lang="en-US" sz="1800" dirty="0"/>
              <a:t>to identify relevant </a:t>
            </a:r>
            <a:r>
              <a:rPr lang="en-US" sz="1800" dirty="0" smtClean="0"/>
              <a:t>components </a:t>
            </a:r>
            <a:r>
              <a:rPr lang="en-US" sz="1800" dirty="0"/>
              <a:t>(</a:t>
            </a:r>
            <a:r>
              <a:rPr lang="en-US" sz="1800" dirty="0" err="1"/>
              <a:t>eg</a:t>
            </a:r>
            <a:r>
              <a:rPr lang="en-US" sz="1800" dirty="0"/>
              <a:t> of an idea, theory, </a:t>
            </a:r>
            <a:r>
              <a:rPr lang="en-US" sz="1800" dirty="0" smtClean="0"/>
              <a:t>argument</a:t>
            </a:r>
            <a:r>
              <a:rPr lang="en-US" sz="1800" dirty="0"/>
              <a:t>, </a:t>
            </a:r>
            <a:r>
              <a:rPr lang="en-US" sz="1800" dirty="0" err="1"/>
              <a:t>etc</a:t>
            </a:r>
            <a:r>
              <a:rPr lang="en-US" sz="1800" dirty="0"/>
              <a:t>) and clearly show at </a:t>
            </a:r>
            <a:r>
              <a:rPr lang="en-US" sz="1800" dirty="0" smtClean="0"/>
              <a:t>least </a:t>
            </a:r>
            <a:r>
              <a:rPr lang="en-US" sz="1800" dirty="0"/>
              <a:t>one of the following: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 links between different </a:t>
            </a:r>
            <a:r>
              <a:rPr lang="en-US" sz="1800" dirty="0" smtClean="0"/>
              <a:t>components</a:t>
            </a:r>
            <a:endParaRPr lang="en-US" sz="1800" dirty="0"/>
          </a:p>
          <a:p>
            <a:pPr marL="0" indent="0"/>
            <a:r>
              <a:rPr lang="en-US" sz="1800" dirty="0" smtClean="0"/>
              <a:t> </a:t>
            </a:r>
            <a:r>
              <a:rPr lang="en-US" sz="1800" dirty="0"/>
              <a:t>links between component(s) and </a:t>
            </a:r>
            <a:r>
              <a:rPr lang="en-US" sz="1800" dirty="0" smtClean="0"/>
              <a:t>the </a:t>
            </a:r>
            <a:r>
              <a:rPr lang="en-US" sz="1800" dirty="0"/>
              <a:t>whole</a:t>
            </a:r>
          </a:p>
          <a:p>
            <a:pPr marL="0" indent="0"/>
            <a:r>
              <a:rPr lang="en-US" sz="1800" dirty="0" smtClean="0"/>
              <a:t> </a:t>
            </a:r>
            <a:r>
              <a:rPr lang="en-US" sz="1800" dirty="0"/>
              <a:t>links between component(s) and </a:t>
            </a:r>
            <a:r>
              <a:rPr lang="en-US" sz="1800" dirty="0" smtClean="0"/>
              <a:t>related </a:t>
            </a:r>
            <a:r>
              <a:rPr lang="en-US" sz="1800" dirty="0"/>
              <a:t>concepts</a:t>
            </a:r>
          </a:p>
          <a:p>
            <a:pPr marL="0" indent="0"/>
            <a:r>
              <a:rPr lang="en-US" sz="1800" dirty="0" smtClean="0"/>
              <a:t> </a:t>
            </a:r>
            <a:r>
              <a:rPr lang="en-US" sz="1800" dirty="0"/>
              <a:t>similarities and contradictions </a:t>
            </a:r>
            <a:endParaRPr lang="en-US" sz="1800" dirty="0" smtClean="0"/>
          </a:p>
          <a:p>
            <a:pPr marL="0" indent="0"/>
            <a:r>
              <a:rPr lang="en-US" sz="1800" dirty="0"/>
              <a:t> consistency and inconsistency </a:t>
            </a:r>
          </a:p>
          <a:p>
            <a:pPr marL="0" indent="0"/>
            <a:r>
              <a:rPr lang="en-US" sz="1800" dirty="0" smtClean="0"/>
              <a:t> </a:t>
            </a:r>
            <a:r>
              <a:rPr lang="en-US" sz="1800" dirty="0"/>
              <a:t>different views/interpretations </a:t>
            </a:r>
          </a:p>
          <a:p>
            <a:pPr marL="0" indent="0"/>
            <a:r>
              <a:rPr lang="en-US" sz="1800" dirty="0" smtClean="0"/>
              <a:t> </a:t>
            </a:r>
            <a:r>
              <a:rPr lang="en-US" sz="1800" dirty="0"/>
              <a:t>possible consequences</a:t>
            </a:r>
            <a:r>
              <a:rPr lang="en-US" sz="1800" dirty="0" smtClean="0"/>
              <a:t>/implications </a:t>
            </a:r>
            <a:endParaRPr lang="en-US" sz="1800" dirty="0"/>
          </a:p>
          <a:p>
            <a:pPr marL="0" indent="0"/>
            <a:r>
              <a:rPr lang="en-US" sz="1800" dirty="0" smtClean="0"/>
              <a:t> </a:t>
            </a:r>
            <a:r>
              <a:rPr lang="en-US" sz="1800" dirty="0"/>
              <a:t>the relative importance of </a:t>
            </a:r>
            <a:r>
              <a:rPr lang="en-US" sz="1800" dirty="0" smtClean="0"/>
              <a:t>components</a:t>
            </a:r>
            <a:endParaRPr lang="en-US" sz="1800" dirty="0"/>
          </a:p>
          <a:p>
            <a:pPr marL="0" indent="0"/>
            <a:r>
              <a:rPr lang="en-US" sz="1800" dirty="0" smtClean="0"/>
              <a:t> </a:t>
            </a:r>
            <a:r>
              <a:rPr lang="en-US" sz="1800" dirty="0"/>
              <a:t>understanding of underlying order </a:t>
            </a:r>
            <a:r>
              <a:rPr lang="en-US" sz="1800" dirty="0" smtClean="0"/>
              <a:t>or </a:t>
            </a:r>
            <a:r>
              <a:rPr lang="en-US" sz="1800" dirty="0"/>
              <a:t>structure</a:t>
            </a:r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862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53748"/>
            <a:ext cx="7520940" cy="4215383"/>
          </a:xfrm>
        </p:spPr>
        <p:txBody>
          <a:bodyPr>
            <a:normAutofit/>
          </a:bodyPr>
          <a:lstStyle/>
          <a:p>
            <a:r>
              <a:rPr lang="en-US" sz="2000" dirty="0"/>
              <a:t>Credit responses that make </a:t>
            </a:r>
            <a:r>
              <a:rPr lang="en-US" sz="2000" dirty="0" smtClean="0"/>
              <a:t>reference </a:t>
            </a:r>
            <a:r>
              <a:rPr lang="en-US" sz="2000" dirty="0"/>
              <a:t>to:</a:t>
            </a:r>
          </a:p>
          <a:p>
            <a:r>
              <a:rPr lang="en-US" sz="2000" dirty="0" smtClean="0"/>
              <a:t> </a:t>
            </a:r>
            <a:r>
              <a:rPr lang="en-US" sz="2000" dirty="0"/>
              <a:t>government policies to tackle </a:t>
            </a:r>
            <a:r>
              <a:rPr lang="en-US" sz="2000" dirty="0" smtClean="0"/>
              <a:t>social inequalities</a:t>
            </a:r>
            <a:endParaRPr lang="en-US" sz="2000" dirty="0"/>
          </a:p>
          <a:p>
            <a:r>
              <a:rPr lang="en-US" sz="2000" dirty="0"/>
              <a:t> an analysis of policies with </a:t>
            </a:r>
            <a:r>
              <a:rPr lang="en-US" sz="2000" dirty="0" smtClean="0"/>
              <a:t>reference </a:t>
            </a:r>
            <a:r>
              <a:rPr lang="en-US" sz="2000" dirty="0"/>
              <a:t>to a specific group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2000" dirty="0"/>
              <a:t>Up to 8 marks for KU (description, </a:t>
            </a:r>
            <a:r>
              <a:rPr lang="en-US" sz="2000" dirty="0" smtClean="0"/>
              <a:t>explanation </a:t>
            </a:r>
            <a:r>
              <a:rPr lang="en-US" sz="2000" dirty="0"/>
              <a:t>and exemplification) </a:t>
            </a:r>
          </a:p>
          <a:p>
            <a:pPr lvl="1"/>
            <a:r>
              <a:rPr lang="en-US" sz="2000" dirty="0" smtClean="0"/>
              <a:t>Up to </a:t>
            </a:r>
            <a:r>
              <a:rPr lang="en-US" sz="2000" dirty="0"/>
              <a:t>4 marks for analytical </a:t>
            </a:r>
            <a:r>
              <a:rPr lang="en-US" sz="2000" dirty="0" smtClean="0"/>
              <a:t>comments.</a:t>
            </a:r>
            <a:endParaRPr lang="en-US" sz="2000" dirty="0"/>
          </a:p>
          <a:p>
            <a:endParaRPr lang="en-US" sz="2000" dirty="0"/>
          </a:p>
          <a:p>
            <a:pPr lvl="1"/>
            <a:r>
              <a:rPr lang="en-US" sz="2000" dirty="0"/>
              <a:t>Award up to 6 marks per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35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56124"/>
            <a:ext cx="7520940" cy="4424353"/>
          </a:xfrm>
        </p:spPr>
        <p:txBody>
          <a:bodyPr>
            <a:noAutofit/>
          </a:bodyPr>
          <a:lstStyle/>
          <a:p>
            <a:r>
              <a:rPr lang="en-US" sz="1800" dirty="0"/>
              <a:t>Award up to 6 marks per point.</a:t>
            </a:r>
          </a:p>
          <a:p>
            <a:endParaRPr lang="en-US" sz="1800" dirty="0"/>
          </a:p>
          <a:p>
            <a:r>
              <a:rPr lang="en-US" sz="1800" dirty="0"/>
              <a:t>Candidates may make reference </a:t>
            </a:r>
            <a:r>
              <a:rPr lang="en-US" sz="1800" dirty="0" smtClean="0"/>
              <a:t>to specific </a:t>
            </a:r>
            <a:r>
              <a:rPr lang="en-US" sz="1800" dirty="0"/>
              <a:t>groups facing inequality on </a:t>
            </a:r>
            <a:r>
              <a:rPr lang="en-US" sz="1800" dirty="0" smtClean="0"/>
              <a:t>the </a:t>
            </a:r>
            <a:r>
              <a:rPr lang="en-US" sz="1800" dirty="0"/>
              <a:t>basis of, for example:</a:t>
            </a:r>
          </a:p>
          <a:p>
            <a:pPr indent="1087438"/>
            <a:r>
              <a:rPr lang="en-US" sz="1800" dirty="0" smtClean="0"/>
              <a:t> </a:t>
            </a:r>
            <a:r>
              <a:rPr lang="en-US" sz="1800" dirty="0"/>
              <a:t>gender</a:t>
            </a:r>
          </a:p>
          <a:p>
            <a:pPr indent="1087438"/>
            <a:r>
              <a:rPr lang="en-US" sz="1800" dirty="0" smtClean="0"/>
              <a:t> race</a:t>
            </a:r>
          </a:p>
          <a:p>
            <a:pPr indent="1087438"/>
            <a:r>
              <a:rPr lang="en-US" dirty="0"/>
              <a:t> </a:t>
            </a:r>
            <a:r>
              <a:rPr lang="en-US" sz="2000" dirty="0" smtClean="0"/>
              <a:t>employment</a:t>
            </a:r>
            <a:r>
              <a:rPr lang="en-US" sz="2000" dirty="0"/>
              <a:t>/</a:t>
            </a:r>
            <a:r>
              <a:rPr lang="en-US" sz="2000" dirty="0" smtClean="0"/>
              <a:t>unemployment</a:t>
            </a:r>
          </a:p>
          <a:p>
            <a:pPr indent="1087438"/>
            <a:r>
              <a:rPr lang="en-US" sz="1800" dirty="0" smtClean="0"/>
              <a:t> </a:t>
            </a:r>
            <a:r>
              <a:rPr lang="en-US" sz="1800" dirty="0"/>
              <a:t>income/poverty</a:t>
            </a:r>
          </a:p>
          <a:p>
            <a:pPr indent="1087438"/>
            <a:r>
              <a:rPr lang="en-US" sz="1800" dirty="0" smtClean="0"/>
              <a:t> </a:t>
            </a:r>
            <a:r>
              <a:rPr lang="en-US" sz="1800" dirty="0"/>
              <a:t>disability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Candidates should be credited up to </a:t>
            </a:r>
            <a:r>
              <a:rPr lang="en-US" sz="1800" dirty="0" smtClean="0"/>
              <a:t>full </a:t>
            </a:r>
            <a:r>
              <a:rPr lang="en-US" sz="1800" dirty="0"/>
              <a:t>marks if they answer within a </a:t>
            </a:r>
            <a:r>
              <a:rPr lang="en-US" sz="1800" dirty="0" smtClean="0"/>
              <a:t>Scottish </a:t>
            </a:r>
            <a:r>
              <a:rPr lang="en-US" sz="1800" dirty="0"/>
              <a:t>context only, a UK context </a:t>
            </a:r>
            <a:r>
              <a:rPr lang="en-US" sz="1800" dirty="0" smtClean="0"/>
              <a:t>only </a:t>
            </a:r>
            <a:r>
              <a:rPr lang="en-US" sz="1800" dirty="0"/>
              <a:t>or refer to both Scotland and </a:t>
            </a:r>
            <a:r>
              <a:rPr lang="en-US" sz="1800" dirty="0" smtClean="0"/>
              <a:t>the </a:t>
            </a:r>
            <a:r>
              <a:rPr lang="en-US" sz="1800" dirty="0"/>
              <a:t>UK as appropriate.</a:t>
            </a:r>
          </a:p>
        </p:txBody>
      </p:sp>
    </p:spTree>
    <p:extLst>
      <p:ext uri="{BB962C8B-B14F-4D97-AF65-F5344CB8AC3E}">
        <p14:creationId xmlns:p14="http://schemas.microsoft.com/office/powerpoint/2010/main" val="82008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400" dirty="0"/>
              <a:t>Where a candidate makes more </a:t>
            </a:r>
            <a:r>
              <a:rPr lang="en-US" sz="2400" dirty="0" smtClean="0"/>
              <a:t>analytical </a:t>
            </a:r>
            <a:r>
              <a:rPr lang="en-US" sz="2400" dirty="0"/>
              <a:t>points than are required </a:t>
            </a:r>
            <a:r>
              <a:rPr lang="en-US" sz="2400" dirty="0" smtClean="0"/>
              <a:t>to </a:t>
            </a:r>
            <a:r>
              <a:rPr lang="en-US" sz="2400" dirty="0"/>
              <a:t>gain the maximum allocation of 4 </a:t>
            </a:r>
            <a:r>
              <a:rPr lang="en-US" sz="2400" dirty="0" smtClean="0"/>
              <a:t>marks</a:t>
            </a:r>
            <a:r>
              <a:rPr lang="en-US" sz="2400" dirty="0"/>
              <a:t>, these can be credited as </a:t>
            </a:r>
            <a:r>
              <a:rPr lang="en-US" sz="2400" dirty="0" smtClean="0"/>
              <a:t>knowledge </a:t>
            </a:r>
            <a:r>
              <a:rPr lang="en-US" sz="2400" dirty="0"/>
              <a:t>and understanding marks </a:t>
            </a:r>
            <a:r>
              <a:rPr lang="en-US" sz="2400" dirty="0" smtClean="0"/>
              <a:t>provided </a:t>
            </a:r>
            <a:r>
              <a:rPr lang="en-US" sz="2400" dirty="0"/>
              <a:t>they meet the criteria for </a:t>
            </a:r>
            <a:r>
              <a:rPr lang="en-US" sz="2400" dirty="0" smtClean="0"/>
              <a:t>this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12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Possible approaches to answering the question:</a:t>
            </a:r>
          </a:p>
          <a:p>
            <a:endParaRPr lang="en-US" sz="1800" dirty="0"/>
          </a:p>
          <a:p>
            <a:pPr marL="0" lvl="1" indent="-169164"/>
            <a:r>
              <a:rPr lang="en-US" sz="1800" dirty="0"/>
              <a:t>Gender inequality exists in the UK. Men get paid more than women and women </a:t>
            </a:r>
            <a:r>
              <a:rPr lang="en-US" sz="1800" dirty="0" smtClean="0"/>
              <a:t>struggle </a:t>
            </a:r>
            <a:r>
              <a:rPr lang="en-US" sz="1800" dirty="0"/>
              <a:t>to get the better-paid jobs. Government has introduced various policies </a:t>
            </a:r>
            <a:r>
              <a:rPr lang="en-US" sz="1800" dirty="0" smtClean="0"/>
              <a:t>to </a:t>
            </a:r>
            <a:r>
              <a:rPr lang="en-US" sz="1800" dirty="0"/>
              <a:t>tackle these inequalities. These policies include the Equality Act 2010.</a:t>
            </a:r>
          </a:p>
          <a:p>
            <a:endParaRPr lang="en-US" sz="1800" dirty="0" smtClean="0"/>
          </a:p>
          <a:p>
            <a:r>
              <a:rPr lang="en-US" sz="1800" dirty="0" smtClean="0"/>
              <a:t>(</a:t>
            </a:r>
            <a:r>
              <a:rPr lang="en-US" sz="1800" dirty="0"/>
              <a:t>2 marks KU) </a:t>
            </a:r>
            <a:r>
              <a:rPr lang="en-US" sz="1800" dirty="0" smtClean="0"/>
              <a:t>= (</a:t>
            </a:r>
            <a:r>
              <a:rPr lang="en-US" sz="1800" dirty="0"/>
              <a:t>2 marks, accurate point plus an example)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8446" y="6371096"/>
            <a:ext cx="163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2</a:t>
            </a:r>
            <a:r>
              <a:rPr lang="en-US" b="1" u="sng" dirty="0" smtClean="0"/>
              <a:t> mark answer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63603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41500"/>
            <a:ext cx="7520940" cy="565608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1" indent="-169164"/>
            <a:r>
              <a:rPr lang="en-US" sz="2000" dirty="0"/>
              <a:t>Gender inequality exists in the UK. Men’s average earnings are higher (often </a:t>
            </a:r>
            <a:r>
              <a:rPr lang="en-US" sz="2000" dirty="0" smtClean="0"/>
              <a:t>around </a:t>
            </a:r>
            <a:r>
              <a:rPr lang="en-US" sz="2000" dirty="0"/>
              <a:t>15% and higher in best-paid employment) than women’s and, for many </a:t>
            </a:r>
            <a:r>
              <a:rPr lang="en-US" sz="2000" dirty="0" smtClean="0"/>
              <a:t>types </a:t>
            </a:r>
            <a:r>
              <a:rPr lang="en-US" sz="2000" dirty="0"/>
              <a:t>of jobs, women still experience a ‘glass ceiling’ that acts as a barrier to </a:t>
            </a:r>
            <a:r>
              <a:rPr lang="en-US" sz="2000" dirty="0" smtClean="0"/>
              <a:t>them </a:t>
            </a:r>
            <a:r>
              <a:rPr lang="en-US" sz="2000" dirty="0"/>
              <a:t>obtaining the better-paid and more senior jobs, </a:t>
            </a:r>
            <a:r>
              <a:rPr lang="en-US" sz="2000" dirty="0" err="1"/>
              <a:t>eg</a:t>
            </a:r>
            <a:r>
              <a:rPr lang="en-US" sz="2000" dirty="0"/>
              <a:t> CEOs in big </a:t>
            </a:r>
            <a:r>
              <a:rPr lang="en-US" sz="2000" dirty="0" smtClean="0"/>
              <a:t>multinational </a:t>
            </a:r>
            <a:r>
              <a:rPr lang="en-US" sz="2000" dirty="0"/>
              <a:t>companies. (2 marks KU) Government has attempted to reduce </a:t>
            </a:r>
            <a:r>
              <a:rPr lang="en-US" sz="2000" dirty="0" smtClean="0"/>
              <a:t>some </a:t>
            </a:r>
            <a:r>
              <a:rPr lang="en-US" sz="2000" dirty="0"/>
              <a:t>of these inequalities by introducing a variety of laws such as the Equality </a:t>
            </a:r>
            <a:r>
              <a:rPr lang="en-US" sz="2000" dirty="0" smtClean="0"/>
              <a:t>Act </a:t>
            </a:r>
            <a:r>
              <a:rPr lang="en-US" sz="2000" dirty="0"/>
              <a:t>2010. One part of the Equality Act is to ensure equal pay for equal work </a:t>
            </a:r>
            <a:r>
              <a:rPr lang="en-US" sz="2000" dirty="0" smtClean="0"/>
              <a:t>between </a:t>
            </a:r>
            <a:r>
              <a:rPr lang="en-US" sz="2000" dirty="0"/>
              <a:t>men and women, although many groups feel pay equality will take </a:t>
            </a:r>
            <a:r>
              <a:rPr lang="en-US" sz="2000" dirty="0" smtClean="0"/>
              <a:t>years </a:t>
            </a:r>
            <a:r>
              <a:rPr lang="en-US" sz="2000" dirty="0"/>
              <a:t>to achieve.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 smtClean="0"/>
              <a:t>(</a:t>
            </a:r>
            <a:r>
              <a:rPr lang="en-US" sz="2000" i="1" dirty="0"/>
              <a:t>2 marks analysis)</a:t>
            </a:r>
          </a:p>
          <a:p>
            <a:endParaRPr lang="en-US" sz="2000" dirty="0"/>
          </a:p>
          <a:p>
            <a:r>
              <a:rPr lang="en-US" sz="2000" i="1" dirty="0"/>
              <a:t>(4 marks, two relevant points plus more extended analytical comment)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8446" y="6371096"/>
            <a:ext cx="163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4</a:t>
            </a:r>
            <a:r>
              <a:rPr lang="en-US" b="1" u="sng" dirty="0" smtClean="0"/>
              <a:t> mark answer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52121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89" y="522922"/>
            <a:ext cx="8346201" cy="4791661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0" lvl="1" indent="-169164">
              <a:lnSpc>
                <a:spcPct val="110000"/>
              </a:lnSpc>
            </a:pPr>
            <a:r>
              <a:rPr lang="en-US" sz="2400" b="0" dirty="0"/>
              <a:t>Gender inequality exists in the UK. Men’s average earnings are higher (</a:t>
            </a:r>
            <a:r>
              <a:rPr lang="en-US" sz="2400" b="0" dirty="0" smtClean="0"/>
              <a:t>often around </a:t>
            </a:r>
            <a:r>
              <a:rPr lang="en-US" sz="2400" b="0" dirty="0"/>
              <a:t>15% and higher in best-paid employment) than women’s and, for many </a:t>
            </a:r>
            <a:r>
              <a:rPr lang="en-US" sz="2400" b="0" dirty="0" smtClean="0"/>
              <a:t>types </a:t>
            </a:r>
            <a:r>
              <a:rPr lang="en-US" sz="2400" b="0" dirty="0"/>
              <a:t>of jobs, women still experience a ‘glass ceiling’ that acts as a barrier to </a:t>
            </a:r>
            <a:r>
              <a:rPr lang="en-US" sz="2400" b="0" dirty="0" smtClean="0"/>
              <a:t>them </a:t>
            </a:r>
            <a:r>
              <a:rPr lang="en-US" sz="2400" b="0" dirty="0"/>
              <a:t>obtaining the better-paid and more senior jobs, </a:t>
            </a:r>
            <a:r>
              <a:rPr lang="en-US" sz="2400" b="0" dirty="0" err="1"/>
              <a:t>eg</a:t>
            </a:r>
            <a:r>
              <a:rPr lang="en-US" sz="2400" b="0" dirty="0"/>
              <a:t> CEOs in big </a:t>
            </a:r>
            <a:r>
              <a:rPr lang="en-US" sz="2400" b="0" dirty="0" smtClean="0"/>
              <a:t>multinational </a:t>
            </a:r>
            <a:r>
              <a:rPr lang="en-US" sz="2400" b="0" dirty="0"/>
              <a:t>companies. </a:t>
            </a:r>
            <a:r>
              <a:rPr lang="en-US" sz="2400" b="1" i="1" dirty="0"/>
              <a:t>(2 marks KU) </a:t>
            </a:r>
            <a:r>
              <a:rPr lang="en-US" sz="2400" b="0" dirty="0"/>
              <a:t>Government has attempted to reduce </a:t>
            </a:r>
            <a:r>
              <a:rPr lang="en-US" sz="2400" b="0" dirty="0" smtClean="0"/>
              <a:t>some </a:t>
            </a:r>
            <a:r>
              <a:rPr lang="en-US" sz="2400" b="0" dirty="0"/>
              <a:t>of these inequalities by introducing a variety of laws and such as the </a:t>
            </a:r>
            <a:r>
              <a:rPr lang="en-US" sz="2400" b="0" dirty="0" smtClean="0"/>
              <a:t>Equality </a:t>
            </a:r>
            <a:r>
              <a:rPr lang="en-US" sz="2400" b="0" dirty="0"/>
              <a:t>Act 2010. One part of the Equality Act is to ensure equal pay for equal </a:t>
            </a:r>
            <a:r>
              <a:rPr lang="en-US" sz="2400" b="0" dirty="0" smtClean="0"/>
              <a:t>work </a:t>
            </a:r>
            <a:r>
              <a:rPr lang="en-US" sz="2400" b="0" dirty="0"/>
              <a:t>between men and women, although many groups such as Engender feel pay </a:t>
            </a:r>
            <a:r>
              <a:rPr lang="en-US" sz="2400" b="0" dirty="0" smtClean="0"/>
              <a:t>equality </a:t>
            </a:r>
            <a:r>
              <a:rPr lang="en-US" sz="2400" b="0" dirty="0"/>
              <a:t>will take years to achieve. </a:t>
            </a:r>
            <a:r>
              <a:rPr lang="en-US" sz="2400" b="1" i="1" dirty="0" smtClean="0"/>
              <a:t>(2 marks analysis) </a:t>
            </a:r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78446" y="6371096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8 mark answer (part 1/2)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232765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37196BEB2E14C96F4188903739972" ma:contentTypeVersion="1" ma:contentTypeDescription="Create a new document." ma:contentTypeScope="" ma:versionID="daf3ac82e2f70e115090e034c18cd702">
  <xsd:schema xmlns:xsd="http://www.w3.org/2001/XMLSchema" xmlns:xs="http://www.w3.org/2001/XMLSchema" xmlns:p="http://schemas.microsoft.com/office/2006/metadata/properties" xmlns:ns3="f41e5447-b372-440e-b8b0-f0e4d80bb1b9" targetNamespace="http://schemas.microsoft.com/office/2006/metadata/properties" ma:root="true" ma:fieldsID="b8a938ff705ae05f33af77c6e13ba38a" ns3:_="">
    <xsd:import namespace="f41e5447-b372-440e-b8b0-f0e4d80bb1b9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e5447-b372-440e-b8b0-f0e4d80bb1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8F1EF8-8085-4715-A23C-CF5BC55FAC7E}"/>
</file>

<file path=customXml/itemProps2.xml><?xml version="1.0" encoding="utf-8"?>
<ds:datastoreItem xmlns:ds="http://schemas.openxmlformats.org/officeDocument/2006/customXml" ds:itemID="{40C353CD-0B0D-459C-A6F9-C4AC003E04D7}"/>
</file>

<file path=customXml/itemProps3.xml><?xml version="1.0" encoding="utf-8"?>
<ds:datastoreItem xmlns:ds="http://schemas.openxmlformats.org/officeDocument/2006/customXml" ds:itemID="{E2327A50-0815-4764-A2B2-A21524278A7C}"/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0</TotalTime>
  <Words>794</Words>
  <Application>Microsoft Macintosh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Social Issues in the United Kingdom </vt:lpstr>
      <vt:lpstr>Analyse government policies to tackle inequalities that affect a group in society.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 Dept. O.I.C.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Issues in the United Kingdom </dc:title>
  <dc:creator>Kirkwall Grammar School  </dc:creator>
  <cp:lastModifiedBy>Kirkwall Grammar School  </cp:lastModifiedBy>
  <cp:revision>1</cp:revision>
  <dcterms:created xsi:type="dcterms:W3CDTF">2014-09-11T14:58:18Z</dcterms:created>
  <dcterms:modified xsi:type="dcterms:W3CDTF">2014-09-11T14:58:53Z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0x01010096937196BEB2E14C96F4188903739972</vt:lpwstr>
  </property>
  <property fmtid="{D5CDD505-2E9C-101B-9397-08002B2CF9AE}" pid="3" name="IsMyDocuments">
    <vt:bool>true</vt:bool>
  </property>
</Properties>
</file>