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4" r:id="rId2"/>
    <p:sldId id="445" r:id="rId3"/>
    <p:sldId id="446" r:id="rId4"/>
    <p:sldId id="447" r:id="rId5"/>
    <p:sldId id="458" r:id="rId6"/>
    <p:sldId id="448" r:id="rId7"/>
    <p:sldId id="449" r:id="rId8"/>
    <p:sldId id="450" r:id="rId9"/>
    <p:sldId id="454" r:id="rId10"/>
    <p:sldId id="455" r:id="rId11"/>
    <p:sldId id="456" r:id="rId12"/>
    <p:sldId id="459" r:id="rId13"/>
    <p:sldId id="460" r:id="rId14"/>
    <p:sldId id="457" r:id="rId15"/>
    <p:sldId id="451" r:id="rId16"/>
    <p:sldId id="461" r:id="rId17"/>
    <p:sldId id="45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BCDC-2ADE-43FC-B804-0185C3A3580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B2F676-3E43-4E71-9560-AA6190B2D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F0CA2D-388C-4B38-A845-F119903FEBF2}"/>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065EBBB-1381-4B7D-B955-1BD3289B7E0D}"/>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347FEE2F-8E75-460F-B997-67ECDE84DBCE}"/>
              </a:ext>
            </a:extLst>
          </p:cNvPr>
          <p:cNvSpPr>
            <a:spLocks noGrp="1"/>
          </p:cNvSpPr>
          <p:nvPr>
            <p:ph type="sldNum" sz="quarter" idx="12"/>
          </p:nvPr>
        </p:nvSpPr>
        <p:spPr/>
        <p:txBody>
          <a:bodyPr/>
          <a:lstStyle>
            <a:lvl1pPr>
              <a:defRPr/>
            </a:lvl1pPr>
          </a:lstStyle>
          <a:p>
            <a:fld id="{16469F1B-4F37-4449-93F4-6D7CBE2A67B7}" type="slidenum">
              <a:rPr lang="en-US" altLang="en-US"/>
              <a:pPr/>
              <a:t>‹#›</a:t>
            </a:fld>
            <a:endParaRPr lang="en-US" altLang="en-US" dirty="0"/>
          </a:p>
        </p:txBody>
      </p:sp>
    </p:spTree>
    <p:extLst>
      <p:ext uri="{BB962C8B-B14F-4D97-AF65-F5344CB8AC3E}">
        <p14:creationId xmlns:p14="http://schemas.microsoft.com/office/powerpoint/2010/main" val="382838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9FF1-6E18-4DF1-88CB-EC2B9FDA6EEC}"/>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75F50-A6D0-435B-B4D9-C58B7576E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686633-0F53-4CD7-BE6E-0E6D35C2CAAB}"/>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D9D69BCA-7186-4088-9A3C-9870F621CCAD}"/>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25A71F11-B3C1-4129-99C4-4658BC04205C}"/>
              </a:ext>
            </a:extLst>
          </p:cNvPr>
          <p:cNvSpPr>
            <a:spLocks noGrp="1"/>
          </p:cNvSpPr>
          <p:nvPr>
            <p:ph type="sldNum" sz="quarter" idx="12"/>
          </p:nvPr>
        </p:nvSpPr>
        <p:spPr/>
        <p:txBody>
          <a:bodyPr/>
          <a:lstStyle>
            <a:lvl1pPr>
              <a:defRPr/>
            </a:lvl1pPr>
          </a:lstStyle>
          <a:p>
            <a:fld id="{3E37ABD1-2581-449A-B5B6-4BC5D7860526}" type="slidenum">
              <a:rPr lang="en-US" altLang="en-US"/>
              <a:pPr/>
              <a:t>‹#›</a:t>
            </a:fld>
            <a:endParaRPr lang="en-US" altLang="en-US" dirty="0"/>
          </a:p>
        </p:txBody>
      </p:sp>
    </p:spTree>
    <p:extLst>
      <p:ext uri="{BB962C8B-B14F-4D97-AF65-F5344CB8AC3E}">
        <p14:creationId xmlns:p14="http://schemas.microsoft.com/office/powerpoint/2010/main" val="51210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C453F-063C-4C2C-B7BA-21A13A41CF44}"/>
              </a:ext>
            </a:extLst>
          </p:cNvPr>
          <p:cNvSpPr>
            <a:spLocks noGrp="1"/>
          </p:cNvSpPr>
          <p:nvPr>
            <p:ph type="title" orient="vert"/>
          </p:nvPr>
        </p:nvSpPr>
        <p:spPr>
          <a:xfrm>
            <a:off x="8839200" y="365125"/>
            <a:ext cx="2743200" cy="57610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3855E-D53E-4E1D-9E88-4963B03FAE8F}"/>
              </a:ext>
            </a:extLst>
          </p:cNvPr>
          <p:cNvSpPr>
            <a:spLocks noGrp="1"/>
          </p:cNvSpPr>
          <p:nvPr>
            <p:ph type="body" orient="vert" idx="1"/>
          </p:nvPr>
        </p:nvSpPr>
        <p:spPr>
          <a:xfrm>
            <a:off x="609600" y="365125"/>
            <a:ext cx="8026400" cy="5761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3BAC2-567C-469C-AB8A-96FFC0068DD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61EBB591-4111-4C53-8E91-2597555D9519}"/>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5AE81A2B-82F2-4E02-AFA9-F0EC665E6473}"/>
              </a:ext>
            </a:extLst>
          </p:cNvPr>
          <p:cNvSpPr>
            <a:spLocks noGrp="1"/>
          </p:cNvSpPr>
          <p:nvPr>
            <p:ph type="sldNum" sz="quarter" idx="12"/>
          </p:nvPr>
        </p:nvSpPr>
        <p:spPr/>
        <p:txBody>
          <a:bodyPr/>
          <a:lstStyle>
            <a:lvl1pPr>
              <a:defRPr/>
            </a:lvl1pPr>
          </a:lstStyle>
          <a:p>
            <a:fld id="{3D05CD82-D9AF-4C2B-833A-0D42A38A1524}" type="slidenum">
              <a:rPr lang="en-US" altLang="en-US"/>
              <a:pPr/>
              <a:t>‹#›</a:t>
            </a:fld>
            <a:endParaRPr lang="en-US" altLang="en-US" dirty="0"/>
          </a:p>
        </p:txBody>
      </p:sp>
    </p:spTree>
    <p:extLst>
      <p:ext uri="{BB962C8B-B14F-4D97-AF65-F5344CB8AC3E}">
        <p14:creationId xmlns:p14="http://schemas.microsoft.com/office/powerpoint/2010/main" val="164415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5992-9216-4BF7-B053-3791ACFFD01C}"/>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2B45D5-9E50-413B-A985-AAFACFD36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5D7DF-A364-40A9-86DB-C01FFB556ED0}"/>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A9BA4059-A899-4F06-9455-D4B86BCE1D2F}"/>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DDD05B53-D696-42E8-AFC8-EDEFEA81D3A1}"/>
              </a:ext>
            </a:extLst>
          </p:cNvPr>
          <p:cNvSpPr>
            <a:spLocks noGrp="1"/>
          </p:cNvSpPr>
          <p:nvPr>
            <p:ph type="sldNum" sz="quarter" idx="12"/>
          </p:nvPr>
        </p:nvSpPr>
        <p:spPr/>
        <p:txBody>
          <a:bodyPr/>
          <a:lstStyle>
            <a:lvl1pPr>
              <a:defRPr/>
            </a:lvl1pPr>
          </a:lstStyle>
          <a:p>
            <a:fld id="{001389DE-7282-4DA1-AA15-34CDD481664D}" type="slidenum">
              <a:rPr lang="en-US" altLang="en-US"/>
              <a:pPr/>
              <a:t>‹#›</a:t>
            </a:fld>
            <a:endParaRPr lang="en-US" altLang="en-US" dirty="0"/>
          </a:p>
        </p:txBody>
      </p:sp>
    </p:spTree>
    <p:extLst>
      <p:ext uri="{BB962C8B-B14F-4D97-AF65-F5344CB8AC3E}">
        <p14:creationId xmlns:p14="http://schemas.microsoft.com/office/powerpoint/2010/main" val="308617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1F6E-9F1F-4BBD-90EA-53CF22F98CBD}"/>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ED0690-8A0C-48EF-93EF-C0CB052A8D5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13E8547-0401-465F-8B71-28FBB2EF6D74}"/>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935C3FB0-BECE-4C19-9012-6B726C9C9C26}"/>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E9ABDF13-3E60-46A1-BA1B-EB853F94505E}"/>
              </a:ext>
            </a:extLst>
          </p:cNvPr>
          <p:cNvSpPr>
            <a:spLocks noGrp="1"/>
          </p:cNvSpPr>
          <p:nvPr>
            <p:ph type="sldNum" sz="quarter" idx="12"/>
          </p:nvPr>
        </p:nvSpPr>
        <p:spPr/>
        <p:txBody>
          <a:bodyPr/>
          <a:lstStyle>
            <a:lvl1pPr>
              <a:defRPr/>
            </a:lvl1pPr>
          </a:lstStyle>
          <a:p>
            <a:fld id="{4A516040-03BA-4777-A1DC-95070A910527}" type="slidenum">
              <a:rPr lang="en-US" altLang="en-US"/>
              <a:pPr/>
              <a:t>‹#›</a:t>
            </a:fld>
            <a:endParaRPr lang="en-US" altLang="en-US" dirty="0"/>
          </a:p>
        </p:txBody>
      </p:sp>
    </p:spTree>
    <p:extLst>
      <p:ext uri="{BB962C8B-B14F-4D97-AF65-F5344CB8AC3E}">
        <p14:creationId xmlns:p14="http://schemas.microsoft.com/office/powerpoint/2010/main" val="93527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814F-19C8-4B99-B993-7CA1B17BA3F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F64997-B248-484A-B110-9E0E6CA135DE}"/>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6F45A4-2C51-47E3-AC8B-403E9A514555}"/>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90836D-0A52-4EAC-A7BD-66DA6184EF58}"/>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5A4AC84C-7B90-40E7-A39D-72A94A3B1572}"/>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DDFEB31F-FBB4-47B3-A07E-EFD2D339B434}"/>
              </a:ext>
            </a:extLst>
          </p:cNvPr>
          <p:cNvSpPr>
            <a:spLocks noGrp="1"/>
          </p:cNvSpPr>
          <p:nvPr>
            <p:ph type="sldNum" sz="quarter" idx="12"/>
          </p:nvPr>
        </p:nvSpPr>
        <p:spPr/>
        <p:txBody>
          <a:bodyPr/>
          <a:lstStyle>
            <a:lvl1pPr>
              <a:defRPr/>
            </a:lvl1pPr>
          </a:lstStyle>
          <a:p>
            <a:fld id="{54DB19DE-B838-4400-84DD-D7D9955132A6}" type="slidenum">
              <a:rPr lang="en-US" altLang="en-US"/>
              <a:pPr/>
              <a:t>‹#›</a:t>
            </a:fld>
            <a:endParaRPr lang="en-US" altLang="en-US" dirty="0"/>
          </a:p>
        </p:txBody>
      </p:sp>
    </p:spTree>
    <p:extLst>
      <p:ext uri="{BB962C8B-B14F-4D97-AF65-F5344CB8AC3E}">
        <p14:creationId xmlns:p14="http://schemas.microsoft.com/office/powerpoint/2010/main" val="406402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DEA4-702E-4EF2-B7AC-7147234FBABE}"/>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0D2236-7F57-4914-8AB2-A5F36759D93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98DC5-B0A9-4A51-9E60-D7A1A9F1E79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C531BD-63E9-460D-A10F-EB349A5E9B4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DEF6C-9103-4B79-9EF9-38597E67DD0A}"/>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F27CE4-F75C-469A-8B52-6A19CFFB9A26}"/>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DBB8A913-1B8D-446F-A558-3923671EC000}"/>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5FECBC29-8FF4-4B03-8F91-2114488BFBD6}"/>
              </a:ext>
            </a:extLst>
          </p:cNvPr>
          <p:cNvSpPr>
            <a:spLocks noGrp="1"/>
          </p:cNvSpPr>
          <p:nvPr>
            <p:ph type="sldNum" sz="quarter" idx="12"/>
          </p:nvPr>
        </p:nvSpPr>
        <p:spPr/>
        <p:txBody>
          <a:bodyPr/>
          <a:lstStyle>
            <a:lvl1pPr>
              <a:defRPr/>
            </a:lvl1pPr>
          </a:lstStyle>
          <a:p>
            <a:fld id="{EDB40CB7-8825-44C2-A678-C47EA3C904CF}" type="slidenum">
              <a:rPr lang="en-US" altLang="en-US"/>
              <a:pPr/>
              <a:t>‹#›</a:t>
            </a:fld>
            <a:endParaRPr lang="en-US" altLang="en-US" dirty="0"/>
          </a:p>
        </p:txBody>
      </p:sp>
    </p:spTree>
    <p:extLst>
      <p:ext uri="{BB962C8B-B14F-4D97-AF65-F5344CB8AC3E}">
        <p14:creationId xmlns:p14="http://schemas.microsoft.com/office/powerpoint/2010/main" val="370040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58D7-712C-4BAE-9245-787B3A3A24B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D41B4A-2495-4469-8F74-1119778FA5D9}"/>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1D8427FB-C27B-40DE-A59A-ABC32687F938}"/>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4478F607-F8D4-4461-8227-67DA112B3A32}"/>
              </a:ext>
            </a:extLst>
          </p:cNvPr>
          <p:cNvSpPr>
            <a:spLocks noGrp="1"/>
          </p:cNvSpPr>
          <p:nvPr>
            <p:ph type="sldNum" sz="quarter" idx="12"/>
          </p:nvPr>
        </p:nvSpPr>
        <p:spPr/>
        <p:txBody>
          <a:bodyPr/>
          <a:lstStyle>
            <a:lvl1pPr>
              <a:defRPr/>
            </a:lvl1pPr>
          </a:lstStyle>
          <a:p>
            <a:fld id="{3398B6FD-0268-4275-9C13-C52299605A74}" type="slidenum">
              <a:rPr lang="en-US" altLang="en-US"/>
              <a:pPr/>
              <a:t>‹#›</a:t>
            </a:fld>
            <a:endParaRPr lang="en-US" altLang="en-US" dirty="0"/>
          </a:p>
        </p:txBody>
      </p:sp>
    </p:spTree>
    <p:extLst>
      <p:ext uri="{BB962C8B-B14F-4D97-AF65-F5344CB8AC3E}">
        <p14:creationId xmlns:p14="http://schemas.microsoft.com/office/powerpoint/2010/main" val="383959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AE67A-547F-4B5D-8E59-0F876B61830F}"/>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DE4AF776-030E-4D1E-836E-ADE949B609EA}"/>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9B809D8D-68F8-4D3E-93E1-47A70D381618}"/>
              </a:ext>
            </a:extLst>
          </p:cNvPr>
          <p:cNvSpPr>
            <a:spLocks noGrp="1"/>
          </p:cNvSpPr>
          <p:nvPr>
            <p:ph type="sldNum" sz="quarter" idx="12"/>
          </p:nvPr>
        </p:nvSpPr>
        <p:spPr/>
        <p:txBody>
          <a:bodyPr/>
          <a:lstStyle>
            <a:lvl1pPr>
              <a:defRPr/>
            </a:lvl1pPr>
          </a:lstStyle>
          <a:p>
            <a:fld id="{909C7747-9CD0-4E10-9228-B4D4B57A2421}" type="slidenum">
              <a:rPr lang="en-US" altLang="en-US"/>
              <a:pPr/>
              <a:t>‹#›</a:t>
            </a:fld>
            <a:endParaRPr lang="en-US" altLang="en-US" dirty="0"/>
          </a:p>
        </p:txBody>
      </p:sp>
    </p:spTree>
    <p:extLst>
      <p:ext uri="{BB962C8B-B14F-4D97-AF65-F5344CB8AC3E}">
        <p14:creationId xmlns:p14="http://schemas.microsoft.com/office/powerpoint/2010/main" val="308667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E38D-4F5D-4462-8B1E-F3CB169763C2}"/>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CFC8B-5DD1-482C-8CC7-6706B649B99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0AA73F-E56F-49E2-B31B-DFCE877EA38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FCEE3-EF8D-4771-9D90-28591B521B60}"/>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083CAB90-F934-47D9-B81F-FB583A372860}"/>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D0D948DC-52BF-40AC-86B9-EF7D7E341A2E}"/>
              </a:ext>
            </a:extLst>
          </p:cNvPr>
          <p:cNvSpPr>
            <a:spLocks noGrp="1"/>
          </p:cNvSpPr>
          <p:nvPr>
            <p:ph type="sldNum" sz="quarter" idx="12"/>
          </p:nvPr>
        </p:nvSpPr>
        <p:spPr/>
        <p:txBody>
          <a:bodyPr/>
          <a:lstStyle>
            <a:lvl1pPr>
              <a:defRPr/>
            </a:lvl1pPr>
          </a:lstStyle>
          <a:p>
            <a:fld id="{A137D436-95FB-48E1-8BA4-A81F712C2ED3}" type="slidenum">
              <a:rPr lang="en-US" altLang="en-US"/>
              <a:pPr/>
              <a:t>‹#›</a:t>
            </a:fld>
            <a:endParaRPr lang="en-US" altLang="en-US" dirty="0"/>
          </a:p>
        </p:txBody>
      </p:sp>
    </p:spTree>
    <p:extLst>
      <p:ext uri="{BB962C8B-B14F-4D97-AF65-F5344CB8AC3E}">
        <p14:creationId xmlns:p14="http://schemas.microsoft.com/office/powerpoint/2010/main" val="165451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1DAD-EE0D-4E90-9B23-0FDB0860EED6}"/>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DF3211-442B-4F6E-B5DC-0481216B49D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A284505-ED9B-4019-885D-3B672FC8B6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BCCA0-F4A4-465E-AFD5-45A55382F869}"/>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387B717E-E9F4-4C45-AC17-2F564D639AB0}"/>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FE7AA9D8-CAA8-4830-A65B-740AD739E30C}"/>
              </a:ext>
            </a:extLst>
          </p:cNvPr>
          <p:cNvSpPr>
            <a:spLocks noGrp="1"/>
          </p:cNvSpPr>
          <p:nvPr>
            <p:ph type="sldNum" sz="quarter" idx="12"/>
          </p:nvPr>
        </p:nvSpPr>
        <p:spPr/>
        <p:txBody>
          <a:bodyPr/>
          <a:lstStyle>
            <a:lvl1pPr>
              <a:defRPr/>
            </a:lvl1pPr>
          </a:lstStyle>
          <a:p>
            <a:fld id="{C17D2138-CBEA-4C18-AABD-903B832088F3}" type="slidenum">
              <a:rPr lang="en-US" altLang="en-US"/>
              <a:pPr/>
              <a:t>‹#›</a:t>
            </a:fld>
            <a:endParaRPr lang="en-US" altLang="en-US" dirty="0"/>
          </a:p>
        </p:txBody>
      </p:sp>
    </p:spTree>
    <p:extLst>
      <p:ext uri="{BB962C8B-B14F-4D97-AF65-F5344CB8AC3E}">
        <p14:creationId xmlns:p14="http://schemas.microsoft.com/office/powerpoint/2010/main" val="391300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5FEF5B81-5881-4033-991F-938D6A9850F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416118" y="6151564"/>
            <a:ext cx="1147233" cy="5175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a:extLst>
              <a:ext uri="{FF2B5EF4-FFF2-40B4-BE49-F238E27FC236}">
                <a16:creationId xmlns:a16="http://schemas.microsoft.com/office/drawing/2014/main" id="{233E0600-6924-4AA4-BD0A-B8745220A89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D364127-F729-4E05-86BB-9708CF855496}"/>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a:extLst>
              <a:ext uri="{FF2B5EF4-FFF2-40B4-BE49-F238E27FC236}">
                <a16:creationId xmlns:a16="http://schemas.microsoft.com/office/drawing/2014/main" id="{3AA2C796-58C8-4C85-ABE7-E633D495E4E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a:extLst>
              <a:ext uri="{FF2B5EF4-FFF2-40B4-BE49-F238E27FC236}">
                <a16:creationId xmlns:a16="http://schemas.microsoft.com/office/drawing/2014/main" id="{3DFD0A18-86EB-4C9A-9DF4-A1CFB6B2DCB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7679D0-CEDD-4419-B129-7CBC00DF5A91}" type="slidenum">
              <a:rPr lang="en-US" altLang="en-US"/>
              <a:pPr/>
              <a:t>‹#›</a:t>
            </a:fld>
            <a:endParaRPr lang="en-US" altLang="en-US" dirty="0"/>
          </a:p>
        </p:txBody>
      </p:sp>
      <p:pic>
        <p:nvPicPr>
          <p:cNvPr id="1031" name="Picture 7">
            <a:extLst>
              <a:ext uri="{FF2B5EF4-FFF2-40B4-BE49-F238E27FC236}">
                <a16:creationId xmlns:a16="http://schemas.microsoft.com/office/drawing/2014/main" id="{657EB625-16D0-41CE-96DC-6449DD5E4D9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2534" y="114301"/>
            <a:ext cx="2588684" cy="131762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a:extLst>
              <a:ext uri="{FF2B5EF4-FFF2-40B4-BE49-F238E27FC236}">
                <a16:creationId xmlns:a16="http://schemas.microsoft.com/office/drawing/2014/main" id="{E118A047-7C94-427F-9402-2A5016AC918B}"/>
              </a:ext>
            </a:extLst>
          </p:cNvPr>
          <p:cNvSpPr>
            <a:spLocks noChangeArrowheads="1"/>
          </p:cNvSpPr>
          <p:nvPr userDrawn="1"/>
        </p:nvSpPr>
        <p:spPr bwMode="auto">
          <a:xfrm>
            <a:off x="3024717" y="0"/>
            <a:ext cx="9167283" cy="1125538"/>
          </a:xfrm>
          <a:prstGeom prst="rect">
            <a:avLst/>
          </a:prstGeom>
          <a:solidFill>
            <a:srgbClr val="42929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dirty="0"/>
          </a:p>
        </p:txBody>
      </p:sp>
      <p:sp>
        <p:nvSpPr>
          <p:cNvPr id="1033" name="Rectangle 9">
            <a:extLst>
              <a:ext uri="{FF2B5EF4-FFF2-40B4-BE49-F238E27FC236}">
                <a16:creationId xmlns:a16="http://schemas.microsoft.com/office/drawing/2014/main" id="{E076E199-5F85-4C60-B2D5-7A807FCF62D3}"/>
              </a:ext>
            </a:extLst>
          </p:cNvPr>
          <p:cNvSpPr>
            <a:spLocks noChangeArrowheads="1"/>
          </p:cNvSpPr>
          <p:nvPr userDrawn="1"/>
        </p:nvSpPr>
        <p:spPr bwMode="auto">
          <a:xfrm>
            <a:off x="1" y="0"/>
            <a:ext cx="334433" cy="6858000"/>
          </a:xfrm>
          <a:prstGeom prst="rect">
            <a:avLst/>
          </a:prstGeom>
          <a:solidFill>
            <a:srgbClr val="9A7A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dirty="0"/>
          </a:p>
        </p:txBody>
      </p:sp>
      <p:sp>
        <p:nvSpPr>
          <p:cNvPr id="1034" name="Line 10">
            <a:extLst>
              <a:ext uri="{FF2B5EF4-FFF2-40B4-BE49-F238E27FC236}">
                <a16:creationId xmlns:a16="http://schemas.microsoft.com/office/drawing/2014/main" id="{61BA48EE-B5F3-4A3D-A295-54804B3337F5}"/>
              </a:ext>
            </a:extLst>
          </p:cNvPr>
          <p:cNvSpPr>
            <a:spLocks noChangeShapeType="1"/>
          </p:cNvSpPr>
          <p:nvPr userDrawn="1"/>
        </p:nvSpPr>
        <p:spPr bwMode="auto">
          <a:xfrm>
            <a:off x="3024717" y="1196975"/>
            <a:ext cx="9167283" cy="0"/>
          </a:xfrm>
          <a:prstGeom prst="line">
            <a:avLst/>
          </a:prstGeom>
          <a:noFill/>
          <a:ln w="57150">
            <a:solidFill>
              <a:srgbClr val="9A7A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dirty="0"/>
          </a:p>
        </p:txBody>
      </p:sp>
      <p:sp>
        <p:nvSpPr>
          <p:cNvPr id="1035" name="Line 11">
            <a:extLst>
              <a:ext uri="{FF2B5EF4-FFF2-40B4-BE49-F238E27FC236}">
                <a16:creationId xmlns:a16="http://schemas.microsoft.com/office/drawing/2014/main" id="{ADBA33F7-FD38-43E5-9430-9862C98C8B16}"/>
              </a:ext>
            </a:extLst>
          </p:cNvPr>
          <p:cNvSpPr>
            <a:spLocks noChangeShapeType="1"/>
          </p:cNvSpPr>
          <p:nvPr userDrawn="1"/>
        </p:nvSpPr>
        <p:spPr bwMode="auto">
          <a:xfrm>
            <a:off x="3024717" y="1268413"/>
            <a:ext cx="9167283" cy="0"/>
          </a:xfrm>
          <a:prstGeom prst="line">
            <a:avLst/>
          </a:prstGeom>
          <a:noFill/>
          <a:ln w="38100">
            <a:solidFill>
              <a:srgbClr val="75C5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dirty="0"/>
          </a:p>
        </p:txBody>
      </p:sp>
      <p:sp>
        <p:nvSpPr>
          <p:cNvPr id="3" name="MSIPCMContentMarking" descr="{&quot;HashCode&quot;:101923574,&quot;Placement&quot;:&quot;Header&quot;,&quot;Top&quot;:0.0,&quot;Left&quot;:468.4,&quot;SlideWidth&quot;:960,&quot;SlideHeight&quot;:540}">
            <a:extLst>
              <a:ext uri="{FF2B5EF4-FFF2-40B4-BE49-F238E27FC236}">
                <a16:creationId xmlns:a16="http://schemas.microsoft.com/office/drawing/2014/main" id="{79363D08-CB68-4CDB-8D9B-9F5E494D989F}"/>
              </a:ext>
            </a:extLst>
          </p:cNvPr>
          <p:cNvSpPr txBox="1"/>
          <p:nvPr userDrawn="1"/>
        </p:nvSpPr>
        <p:spPr>
          <a:xfrm>
            <a:off x="5948680" y="0"/>
            <a:ext cx="294640" cy="280749"/>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A80000"/>
                </a:solidFill>
                <a:latin typeface="Arial" panose="020B0604020202020204" pitchFamily="34" charset="0"/>
              </a:rPr>
              <a:t> </a:t>
            </a:r>
          </a:p>
        </p:txBody>
      </p:sp>
    </p:spTree>
    <p:extLst>
      <p:ext uri="{BB962C8B-B14F-4D97-AF65-F5344CB8AC3E}">
        <p14:creationId xmlns:p14="http://schemas.microsoft.com/office/powerpoint/2010/main" val="867410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fontAlgn="base">
        <a:spcBef>
          <a:spcPct val="0"/>
        </a:spcBef>
        <a:spcAft>
          <a:spcPct val="0"/>
        </a:spcAft>
        <a:defRPr sz="24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https://growingupinorkney.co.uk/wp-content/uploads/2022/02/Orkney-Inter-agency-Child-Protection-Guidelines.pdf" TargetMode="Externa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6464A-EBB9-4ED8-B2EE-64FC4CC77D87}"/>
              </a:ext>
            </a:extLst>
          </p:cNvPr>
          <p:cNvSpPr>
            <a:spLocks noGrp="1"/>
          </p:cNvSpPr>
          <p:nvPr>
            <p:ph type="ctrTitle"/>
          </p:nvPr>
        </p:nvSpPr>
        <p:spPr>
          <a:xfrm>
            <a:off x="768096" y="1821172"/>
            <a:ext cx="11301984" cy="1382886"/>
          </a:xfrm>
        </p:spPr>
        <p:txBody>
          <a:bodyPr/>
          <a:lstStyle/>
          <a:p>
            <a:r>
              <a:rPr lang="en-GB" sz="4800" dirty="0">
                <a:solidFill>
                  <a:srgbClr val="9A7A99"/>
                </a:solidFill>
              </a:rPr>
              <a:t> Orkney Inter-agency Child Protection Guidelines</a:t>
            </a:r>
          </a:p>
        </p:txBody>
      </p:sp>
      <p:sp>
        <p:nvSpPr>
          <p:cNvPr id="2" name="Subtitle 1">
            <a:extLst>
              <a:ext uri="{FF2B5EF4-FFF2-40B4-BE49-F238E27FC236}">
                <a16:creationId xmlns:a16="http://schemas.microsoft.com/office/drawing/2014/main" id="{CA48C2A6-1964-41B3-8E00-ECC9E1A31BB2}"/>
              </a:ext>
            </a:extLst>
          </p:cNvPr>
          <p:cNvSpPr>
            <a:spLocks noGrp="1"/>
          </p:cNvSpPr>
          <p:nvPr>
            <p:ph type="subTitle" idx="1"/>
          </p:nvPr>
        </p:nvSpPr>
        <p:spPr>
          <a:xfrm>
            <a:off x="2667000" y="4183401"/>
            <a:ext cx="6858000" cy="1655762"/>
          </a:xfrm>
        </p:spPr>
        <p:txBody>
          <a:bodyPr/>
          <a:lstStyle/>
          <a:p>
            <a:r>
              <a:rPr lang="en-GB" dirty="0">
                <a:solidFill>
                  <a:srgbClr val="42929D"/>
                </a:solidFill>
              </a:rPr>
              <a:t>Key Information</a:t>
            </a:r>
          </a:p>
        </p:txBody>
      </p:sp>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a:t>
            </a:fld>
            <a:endParaRPr lang="en-US" altLang="en-US" dirty="0">
              <a:solidFill>
                <a:srgbClr val="0000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63398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10</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2800" dirty="0"/>
              <a:t>Step 4 – Referral to the Duty Social Worker</a:t>
            </a:r>
          </a:p>
        </p:txBody>
      </p:sp>
      <p:sp>
        <p:nvSpPr>
          <p:cNvPr id="5" name="TextBox 4">
            <a:extLst>
              <a:ext uri="{FF2B5EF4-FFF2-40B4-BE49-F238E27FC236}">
                <a16:creationId xmlns:a16="http://schemas.microsoft.com/office/drawing/2014/main" id="{196BCD37-98A7-4286-8A13-35D4C865B590}"/>
              </a:ext>
            </a:extLst>
          </p:cNvPr>
          <p:cNvSpPr txBox="1"/>
          <p:nvPr/>
        </p:nvSpPr>
        <p:spPr>
          <a:xfrm>
            <a:off x="643738" y="1619242"/>
            <a:ext cx="11141049" cy="5170646"/>
          </a:xfrm>
          <a:prstGeom prst="rect">
            <a:avLst/>
          </a:prstGeom>
          <a:noFill/>
        </p:spPr>
        <p:txBody>
          <a:bodyPr wrap="square">
            <a:spAutoFit/>
          </a:bodyPr>
          <a:lstStyle/>
          <a:p>
            <a:r>
              <a:rPr lang="en-GB" sz="2400" dirty="0"/>
              <a:t>As a referrer, you should say who you are, what your role is with the child, and the nature of your concerns. You should share verbally and confirm in writing, your concerns including the following information: </a:t>
            </a:r>
          </a:p>
          <a:p>
            <a:endParaRPr lang="en-GB" sz="2400" dirty="0"/>
          </a:p>
          <a:p>
            <a:pPr marL="342900" indent="-342900">
              <a:buFont typeface="Arial" panose="020B0604020202020204" pitchFamily="34" charset="0"/>
              <a:buChar char="•"/>
            </a:pPr>
            <a:r>
              <a:rPr lang="en-GB" dirty="0"/>
              <a:t>What your concerns are; </a:t>
            </a:r>
          </a:p>
          <a:p>
            <a:pPr marL="342900" indent="-342900">
              <a:buFont typeface="Arial" panose="020B0604020202020204" pitchFamily="34" charset="0"/>
              <a:buChar char="•"/>
            </a:pPr>
            <a:r>
              <a:rPr lang="en-GB" dirty="0"/>
              <a:t>Name, address, date of birth, family composition, siblings, parents, carers; </a:t>
            </a:r>
          </a:p>
          <a:p>
            <a:pPr marL="342900" indent="-342900">
              <a:buFont typeface="Arial" panose="020B0604020202020204" pitchFamily="34" charset="0"/>
              <a:buChar char="•"/>
            </a:pPr>
            <a:r>
              <a:rPr lang="en-GB" dirty="0"/>
              <a:t>What has been observed or heard and what sense has been made of the information; </a:t>
            </a:r>
          </a:p>
          <a:p>
            <a:pPr marL="342900" indent="-342900">
              <a:buFont typeface="Arial" panose="020B0604020202020204" pitchFamily="34" charset="0"/>
              <a:buChar char="•"/>
            </a:pPr>
            <a:r>
              <a:rPr lang="en-GB" dirty="0"/>
              <a:t>Referrers should try to be clear about what is “fact” and what is “opinion” and the source of the information. </a:t>
            </a:r>
          </a:p>
          <a:p>
            <a:pPr marL="342900" indent="-342900">
              <a:buFont typeface="Arial" panose="020B0604020202020204" pitchFamily="34" charset="0"/>
              <a:buChar char="•"/>
            </a:pPr>
            <a:r>
              <a:rPr lang="en-GB" dirty="0"/>
              <a:t>Details of the alleged perpetrator if known; </a:t>
            </a:r>
          </a:p>
          <a:p>
            <a:pPr marL="342900" indent="-342900">
              <a:buFont typeface="Arial" panose="020B0604020202020204" pitchFamily="34" charset="0"/>
              <a:buChar char="•"/>
            </a:pPr>
            <a:r>
              <a:rPr lang="en-GB" dirty="0"/>
              <a:t>Details of any specific incidents – dates, times, witnesses, any visible injuries; </a:t>
            </a:r>
          </a:p>
          <a:p>
            <a:pPr marL="342900" indent="-342900">
              <a:buFont typeface="Arial" panose="020B0604020202020204" pitchFamily="34" charset="0"/>
              <a:buChar char="•"/>
            </a:pPr>
            <a:r>
              <a:rPr lang="en-GB" dirty="0"/>
              <a:t>Where the child is now, including who last saw the child and when; </a:t>
            </a:r>
          </a:p>
          <a:p>
            <a:pPr marL="342900" indent="-342900">
              <a:buFont typeface="Arial" panose="020B0604020202020204" pitchFamily="34" charset="0"/>
              <a:buChar char="•"/>
            </a:pPr>
            <a:r>
              <a:rPr lang="en-GB" dirty="0"/>
              <a:t>Relevant background information about the child or history of previous concerns; </a:t>
            </a:r>
          </a:p>
          <a:p>
            <a:pPr marL="342900" indent="-342900">
              <a:buFont typeface="Arial" panose="020B0604020202020204" pitchFamily="34" charset="0"/>
              <a:buChar char="•"/>
            </a:pPr>
            <a:r>
              <a:rPr lang="en-GB" dirty="0"/>
              <a:t>If there is a Named Person or a Child’s Plan co-ordinated by a Lead Professional; </a:t>
            </a:r>
          </a:p>
          <a:p>
            <a:pPr marL="342900" indent="-342900">
              <a:buFont typeface="Arial" panose="020B0604020202020204" pitchFamily="34" charset="0"/>
              <a:buChar char="•"/>
            </a:pPr>
            <a:r>
              <a:rPr lang="en-GB" dirty="0"/>
              <a:t>Information indicating an adult may be at risk; </a:t>
            </a:r>
          </a:p>
          <a:p>
            <a:pPr marL="342900" indent="-342900">
              <a:buFont typeface="Arial" panose="020B0604020202020204" pitchFamily="34" charset="0"/>
              <a:buChar char="•"/>
            </a:pPr>
            <a:r>
              <a:rPr lang="en-GB" dirty="0"/>
              <a:t>Any additional support needs requiring specialist assistance to communicate with the child; </a:t>
            </a:r>
          </a:p>
          <a:p>
            <a:pPr marL="342900" indent="-342900">
              <a:buFont typeface="Arial" panose="020B0604020202020204" pitchFamily="34" charset="0"/>
              <a:buChar char="•"/>
            </a:pPr>
            <a:r>
              <a:rPr lang="en-GB" dirty="0"/>
              <a:t>Safety factors e.g. family, friends or support staff and immediate care arrangements. </a:t>
            </a:r>
            <a:endParaRPr lang="en-GB" dirty="0">
              <a:latin typeface="+mj-lt"/>
            </a:endParaRPr>
          </a:p>
        </p:txBody>
      </p:sp>
    </p:spTree>
    <p:custDataLst>
      <p:tags r:id="rId1"/>
    </p:custDataLst>
    <p:extLst>
      <p:ext uri="{BB962C8B-B14F-4D97-AF65-F5344CB8AC3E}">
        <p14:creationId xmlns:p14="http://schemas.microsoft.com/office/powerpoint/2010/main" val="404822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11</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1800" dirty="0"/>
              <a:t>Step 5 - Receiving a Child Protection Referral by Duty Social Worker and Inter-agency Referral Discussion </a:t>
            </a:r>
            <a:endParaRPr lang="en-GB" sz="4800" dirty="0"/>
          </a:p>
        </p:txBody>
      </p:sp>
      <p:sp>
        <p:nvSpPr>
          <p:cNvPr id="5" name="TextBox 4">
            <a:extLst>
              <a:ext uri="{FF2B5EF4-FFF2-40B4-BE49-F238E27FC236}">
                <a16:creationId xmlns:a16="http://schemas.microsoft.com/office/drawing/2014/main" id="{AC28C7FA-2C5A-4FE3-9127-4427126107E4}"/>
              </a:ext>
            </a:extLst>
          </p:cNvPr>
          <p:cNvSpPr txBox="1"/>
          <p:nvPr/>
        </p:nvSpPr>
        <p:spPr>
          <a:xfrm>
            <a:off x="643738" y="1619242"/>
            <a:ext cx="11141049" cy="3785652"/>
          </a:xfrm>
          <a:prstGeom prst="rect">
            <a:avLst/>
          </a:prstGeom>
          <a:noFill/>
        </p:spPr>
        <p:txBody>
          <a:bodyPr wrap="square">
            <a:spAutoFit/>
          </a:bodyPr>
          <a:lstStyle/>
          <a:p>
            <a:pPr marL="342900" indent="-342900">
              <a:buFont typeface="Arial" panose="020B0604020202020204" pitchFamily="34" charset="0"/>
              <a:buChar char="•"/>
            </a:pPr>
            <a:r>
              <a:rPr lang="en-GB" sz="2000" dirty="0"/>
              <a:t>For referring adults, the Duty Social Work service is available on Tel: 01856 873535, from 09:00 to17:00. Monday to Friday, based at the Council Offices in Kirkwall.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Duty Out of Hours Service out-with Monday to Friday 09:00 – 17:00. Tel: Balfour Hospital Switchboard 01856 888000. </a:t>
            </a:r>
          </a:p>
          <a:p>
            <a:endParaRPr lang="en-GB" sz="2000" dirty="0"/>
          </a:p>
          <a:p>
            <a:pPr marL="342900" indent="-342900">
              <a:buFont typeface="Arial" panose="020B0604020202020204" pitchFamily="34" charset="0"/>
              <a:buChar char="•"/>
            </a:pPr>
            <a:r>
              <a:rPr lang="en-GB" sz="2000" dirty="0"/>
              <a:t>As a referring adult, if you believe help for an emergency is required or the risk to a child cannot wait until the next morning, you can obtain help at any time of the day or night by contacting the Duty Social Work service. </a:t>
            </a:r>
          </a:p>
          <a:p>
            <a:pPr marL="342900" indent="-342900">
              <a:buFont typeface="Arial" panose="020B0604020202020204" pitchFamily="34" charset="0"/>
              <a:buChar char="•"/>
            </a:pPr>
            <a:endParaRPr lang="en-GB" sz="2000" dirty="0">
              <a:latin typeface="+mj-lt"/>
            </a:endParaRPr>
          </a:p>
          <a:p>
            <a:pPr marL="342900" indent="-342900">
              <a:buFont typeface="Arial" panose="020B0604020202020204" pitchFamily="34" charset="0"/>
              <a:buChar char="•"/>
            </a:pPr>
            <a:r>
              <a:rPr lang="en-GB" sz="2000" dirty="0"/>
              <a:t>A Duty Social Worker will gather information to inform an initial risk assessment and Inter-agency Referral Discussion (IRD) with the IRD Sergeant, Police Scotland</a:t>
            </a:r>
            <a:endParaRPr lang="en-GB" sz="2000" dirty="0">
              <a:latin typeface="+mj-lt"/>
            </a:endParaRPr>
          </a:p>
        </p:txBody>
      </p:sp>
    </p:spTree>
    <p:custDataLst>
      <p:tags r:id="rId1"/>
    </p:custDataLst>
    <p:extLst>
      <p:ext uri="{BB962C8B-B14F-4D97-AF65-F5344CB8AC3E}">
        <p14:creationId xmlns:p14="http://schemas.microsoft.com/office/powerpoint/2010/main" val="210253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12</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1800" dirty="0"/>
              <a:t>Step 5 - Receiving a Child Protection Referral by Duty Social Worker and Inter-agency Referral Discussion </a:t>
            </a:r>
            <a:endParaRPr lang="en-GB" sz="4800" dirty="0"/>
          </a:p>
        </p:txBody>
      </p:sp>
      <p:sp>
        <p:nvSpPr>
          <p:cNvPr id="5" name="TextBox 4">
            <a:extLst>
              <a:ext uri="{FF2B5EF4-FFF2-40B4-BE49-F238E27FC236}">
                <a16:creationId xmlns:a16="http://schemas.microsoft.com/office/drawing/2014/main" id="{AC28C7FA-2C5A-4FE3-9127-4427126107E4}"/>
              </a:ext>
            </a:extLst>
          </p:cNvPr>
          <p:cNvSpPr txBox="1"/>
          <p:nvPr/>
        </p:nvSpPr>
        <p:spPr>
          <a:xfrm>
            <a:off x="643738" y="1619242"/>
            <a:ext cx="11141049" cy="4154984"/>
          </a:xfrm>
          <a:prstGeom prst="rect">
            <a:avLst/>
          </a:prstGeom>
          <a:noFill/>
        </p:spPr>
        <p:txBody>
          <a:bodyPr wrap="square">
            <a:spAutoFit/>
          </a:bodyPr>
          <a:lstStyle/>
          <a:p>
            <a:pPr marL="342900" indent="-342900">
              <a:buFont typeface="Arial" panose="020B0604020202020204" pitchFamily="34" charset="0"/>
              <a:buChar char="•"/>
            </a:pPr>
            <a:r>
              <a:rPr lang="en-GB" sz="2400" dirty="0"/>
              <a:t>IRDs are discussions with the Police, Health and Social Work about concerns which have been presented.</a:t>
            </a:r>
          </a:p>
          <a:p>
            <a:pPr marL="342900" indent="-342900">
              <a:buFont typeface="Arial" panose="020B0604020202020204" pitchFamily="34" charset="0"/>
              <a:buChar char="•"/>
            </a:pPr>
            <a:endParaRPr lang="en-GB" sz="2400" dirty="0">
              <a:latin typeface="+mj-lt"/>
            </a:endParaRPr>
          </a:p>
          <a:p>
            <a:r>
              <a:rPr lang="en-GB" sz="2400" dirty="0"/>
              <a:t>A full description of the purpose of an IRD can be found in the guidance, but includes:</a:t>
            </a:r>
          </a:p>
          <a:p>
            <a:r>
              <a:rPr lang="en-GB" sz="2400" dirty="0"/>
              <a:t> </a:t>
            </a:r>
          </a:p>
          <a:p>
            <a:pPr marL="342900" indent="-342900">
              <a:buFont typeface="Arial" panose="020B0604020202020204" pitchFamily="34" charset="0"/>
              <a:buChar char="•"/>
            </a:pPr>
            <a:r>
              <a:rPr lang="en-GB" sz="2400" dirty="0"/>
              <a:t>Collate information and establish the facts; </a:t>
            </a:r>
          </a:p>
          <a:p>
            <a:pPr marL="342900" indent="-342900">
              <a:buFont typeface="Arial" panose="020B0604020202020204" pitchFamily="34" charset="0"/>
              <a:buChar char="•"/>
            </a:pPr>
            <a:r>
              <a:rPr lang="en-GB" sz="2400" dirty="0"/>
              <a:t>Decide if any investigation into the circumstances of the child should be conducted </a:t>
            </a:r>
          </a:p>
          <a:p>
            <a:pPr marL="342900" indent="-342900">
              <a:buFont typeface="Arial" panose="020B0604020202020204" pitchFamily="34" charset="0"/>
              <a:buChar char="•"/>
            </a:pPr>
            <a:r>
              <a:rPr lang="en-GB" sz="2400" dirty="0"/>
              <a:t>Consider the need for a medical examination </a:t>
            </a:r>
          </a:p>
          <a:p>
            <a:pPr marL="342900" indent="-342900">
              <a:buFont typeface="Arial" panose="020B0604020202020204" pitchFamily="34" charset="0"/>
              <a:buChar char="•"/>
            </a:pPr>
            <a:r>
              <a:rPr lang="en-GB" sz="2400" dirty="0"/>
              <a:t>Agree the nature of the child protection enquiries and the criminal investigation</a:t>
            </a:r>
            <a:endParaRPr lang="en-GB" sz="2400" dirty="0">
              <a:latin typeface="+mj-lt"/>
            </a:endParaRPr>
          </a:p>
        </p:txBody>
      </p:sp>
    </p:spTree>
    <p:custDataLst>
      <p:tags r:id="rId1"/>
    </p:custDataLst>
    <p:extLst>
      <p:ext uri="{BB962C8B-B14F-4D97-AF65-F5344CB8AC3E}">
        <p14:creationId xmlns:p14="http://schemas.microsoft.com/office/powerpoint/2010/main" val="141059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13</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1800" dirty="0"/>
              <a:t>Step 5 - Receiving a Child Protection Referral by Duty Social Worker and Inter-agency Referral Discussion </a:t>
            </a:r>
            <a:endParaRPr lang="en-GB" sz="4800" dirty="0"/>
          </a:p>
        </p:txBody>
      </p:sp>
      <p:sp>
        <p:nvSpPr>
          <p:cNvPr id="5" name="TextBox 4">
            <a:extLst>
              <a:ext uri="{FF2B5EF4-FFF2-40B4-BE49-F238E27FC236}">
                <a16:creationId xmlns:a16="http://schemas.microsoft.com/office/drawing/2014/main" id="{AC28C7FA-2C5A-4FE3-9127-4427126107E4}"/>
              </a:ext>
            </a:extLst>
          </p:cNvPr>
          <p:cNvSpPr txBox="1"/>
          <p:nvPr/>
        </p:nvSpPr>
        <p:spPr>
          <a:xfrm>
            <a:off x="643738" y="1619242"/>
            <a:ext cx="11141049" cy="2677656"/>
          </a:xfrm>
          <a:prstGeom prst="rect">
            <a:avLst/>
          </a:prstGeom>
          <a:noFill/>
        </p:spPr>
        <p:txBody>
          <a:bodyPr wrap="square">
            <a:spAutoFit/>
          </a:bodyPr>
          <a:lstStyle/>
          <a:p>
            <a:pPr marL="342900" indent="-342900">
              <a:buFont typeface="Arial" panose="020B0604020202020204" pitchFamily="34" charset="0"/>
              <a:buChar char="•"/>
            </a:pPr>
            <a:r>
              <a:rPr lang="en-GB" sz="2400" dirty="0"/>
              <a:t>A Duty Social Worker or Investigating Social Worker will inform the staff member or concerned adult who made the Child Protection Referral of the outcome within 7 working days</a:t>
            </a:r>
          </a:p>
          <a:p>
            <a:pPr marL="342900" indent="-342900">
              <a:buFont typeface="Arial" panose="020B0604020202020204" pitchFamily="34" charset="0"/>
              <a:buChar char="•"/>
            </a:pPr>
            <a:endParaRPr lang="en-GB" sz="2400" dirty="0">
              <a:latin typeface="+mj-lt"/>
            </a:endParaRPr>
          </a:p>
          <a:p>
            <a:pPr marL="342900" indent="-342900">
              <a:buFont typeface="Arial" panose="020B0604020202020204" pitchFamily="34" charset="0"/>
              <a:buChar char="•"/>
            </a:pPr>
            <a:r>
              <a:rPr lang="en-GB" sz="2400" dirty="0"/>
              <a:t>Where for any reason, as a referring organisation you have not received feedback from a partner agency, you must seek feedback. Where feedback is not forthcoming, you must escalate this to your Line Manager.</a:t>
            </a:r>
            <a:endParaRPr lang="en-GB" sz="2400" dirty="0">
              <a:latin typeface="+mj-lt"/>
            </a:endParaRPr>
          </a:p>
        </p:txBody>
      </p:sp>
    </p:spTree>
    <p:custDataLst>
      <p:tags r:id="rId1"/>
    </p:custDataLst>
    <p:extLst>
      <p:ext uri="{BB962C8B-B14F-4D97-AF65-F5344CB8AC3E}">
        <p14:creationId xmlns:p14="http://schemas.microsoft.com/office/powerpoint/2010/main" val="224395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14</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2400" dirty="0"/>
              <a:t>Step 6 – Planning and implementing Joint Investigative Interviews and Debriefs</a:t>
            </a:r>
          </a:p>
        </p:txBody>
      </p:sp>
      <p:sp>
        <p:nvSpPr>
          <p:cNvPr id="5" name="TextBox 4">
            <a:extLst>
              <a:ext uri="{FF2B5EF4-FFF2-40B4-BE49-F238E27FC236}">
                <a16:creationId xmlns:a16="http://schemas.microsoft.com/office/drawing/2014/main" id="{8627E5B7-E87C-498C-9435-714EB3C6E16A}"/>
              </a:ext>
            </a:extLst>
          </p:cNvPr>
          <p:cNvSpPr txBox="1"/>
          <p:nvPr/>
        </p:nvSpPr>
        <p:spPr>
          <a:xfrm>
            <a:off x="643738" y="1619242"/>
            <a:ext cx="11141049" cy="4308872"/>
          </a:xfrm>
          <a:prstGeom prst="rect">
            <a:avLst/>
          </a:prstGeom>
          <a:noFill/>
        </p:spPr>
        <p:txBody>
          <a:bodyPr wrap="square">
            <a:spAutoFit/>
          </a:bodyPr>
          <a:lstStyle/>
          <a:p>
            <a:pPr marL="342900" indent="-342900">
              <a:buFont typeface="Arial" panose="020B0604020202020204" pitchFamily="34" charset="0"/>
              <a:buChar char="•"/>
            </a:pPr>
            <a:r>
              <a:rPr lang="en-GB" sz="2200" dirty="0"/>
              <a:t>The JII is a formal planned interview with a child carried out by trained and competent staff to hear the child’s account of events which require investigation. </a:t>
            </a:r>
          </a:p>
          <a:p>
            <a:endParaRPr lang="en-GB" sz="2200" dirty="0"/>
          </a:p>
          <a:p>
            <a:pPr marL="342900" indent="-342900">
              <a:buFont typeface="Arial" panose="020B0604020202020204" pitchFamily="34" charset="0"/>
              <a:buChar char="•"/>
            </a:pPr>
            <a:r>
              <a:rPr lang="en-GB" sz="2200" dirty="0"/>
              <a:t>In all cases, the decision to proceed with a JII will be taken by the Police and Social Work, taking account of relevant information from partner agencies.</a:t>
            </a:r>
          </a:p>
          <a:p>
            <a:pPr marL="342900" indent="-342900">
              <a:buFont typeface="Arial" panose="020B0604020202020204" pitchFamily="34" charset="0"/>
              <a:buChar char="•"/>
            </a:pPr>
            <a:endParaRPr lang="en-GB" sz="2200" dirty="0">
              <a:latin typeface="+mj-lt"/>
            </a:endParaRPr>
          </a:p>
          <a:p>
            <a:pPr marL="342900" indent="-342900">
              <a:buFont typeface="Arial" panose="020B0604020202020204" pitchFamily="34" charset="0"/>
              <a:buChar char="•"/>
            </a:pPr>
            <a:r>
              <a:rPr lang="en-GB" sz="2200" dirty="0"/>
              <a:t>The Purposes of the Investigative Interview are to: </a:t>
            </a:r>
          </a:p>
          <a:p>
            <a:pPr marL="342900" indent="-342900">
              <a:buFont typeface="Arial" panose="020B0604020202020204" pitchFamily="34" charset="0"/>
              <a:buChar char="•"/>
            </a:pPr>
            <a:r>
              <a:rPr lang="en-GB" sz="2000" dirty="0"/>
              <a:t>Hear the child’s account of the circumstances that prompted the enquiry; </a:t>
            </a:r>
          </a:p>
          <a:p>
            <a:pPr marL="342900" indent="-342900">
              <a:buFont typeface="Arial" panose="020B0604020202020204" pitchFamily="34" charset="0"/>
              <a:buChar char="•"/>
            </a:pPr>
            <a:r>
              <a:rPr lang="en-GB" sz="2000" dirty="0"/>
              <a:t>Gather information to inform decision making on whether the child or young person or any other child, may need protection; </a:t>
            </a:r>
          </a:p>
          <a:p>
            <a:pPr marL="342900" indent="-342900">
              <a:buFont typeface="Arial" panose="020B0604020202020204" pitchFamily="34" charset="0"/>
              <a:buChar char="•"/>
            </a:pPr>
            <a:r>
              <a:rPr lang="en-GB" sz="2000" dirty="0"/>
              <a:t>Gather evidence if a crime has been committed against the child, young person or anyone else; </a:t>
            </a:r>
          </a:p>
          <a:p>
            <a:pPr marL="342900" indent="-342900">
              <a:buFont typeface="Arial" panose="020B0604020202020204" pitchFamily="34" charset="0"/>
              <a:buChar char="•"/>
            </a:pPr>
            <a:r>
              <a:rPr lang="en-GB" sz="2000" dirty="0"/>
              <a:t>Gather evidence which may lead to Grounds of Referral to the Children’s Reporter. </a:t>
            </a:r>
            <a:endParaRPr lang="en-GB" sz="2000" dirty="0">
              <a:latin typeface="+mj-lt"/>
            </a:endParaRPr>
          </a:p>
        </p:txBody>
      </p:sp>
    </p:spTree>
    <p:custDataLst>
      <p:tags r:id="rId1"/>
    </p:custDataLst>
    <p:extLst>
      <p:ext uri="{BB962C8B-B14F-4D97-AF65-F5344CB8AC3E}">
        <p14:creationId xmlns:p14="http://schemas.microsoft.com/office/powerpoint/2010/main" val="211358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nSpc>
                <a:spcPct val="90000"/>
              </a:lnSpc>
              <a:spcAft>
                <a:spcPts val="600"/>
              </a:spcAft>
            </a:pPr>
            <a:r>
              <a:rPr lang="en-US" sz="3600" kern="1200">
                <a:solidFill>
                  <a:srgbClr val="FFFFFF"/>
                </a:solidFill>
                <a:latin typeface="+mj-lt"/>
                <a:ea typeface="+mj-ea"/>
                <a:cs typeface="+mj-cs"/>
              </a:rPr>
              <a:t>Process for Referral Flowchart</a:t>
            </a:r>
          </a:p>
        </p:txBody>
      </p:sp>
      <p:pic>
        <p:nvPicPr>
          <p:cNvPr id="9" name="Picture 8">
            <a:extLst>
              <a:ext uri="{FF2B5EF4-FFF2-40B4-BE49-F238E27FC236}">
                <a16:creationId xmlns:a16="http://schemas.microsoft.com/office/drawing/2014/main" id="{9786DEE2-7EF3-4B5B-9086-CD3248C7EDD3}"/>
              </a:ext>
            </a:extLst>
          </p:cNvPr>
          <p:cNvPicPr>
            <a:picLocks noChangeAspect="1"/>
          </p:cNvPicPr>
          <p:nvPr/>
        </p:nvPicPr>
        <p:blipFill>
          <a:blip r:embed="rId3"/>
          <a:stretch>
            <a:fillRect/>
          </a:stretch>
        </p:blipFill>
        <p:spPr>
          <a:xfrm>
            <a:off x="5343998" y="970173"/>
            <a:ext cx="4942255" cy="5568739"/>
          </a:xfrm>
          <a:prstGeom prst="rect">
            <a:avLst/>
          </a:prstGeom>
        </p:spPr>
      </p:pic>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fontAlgn="base">
              <a:spcBef>
                <a:spcPct val="0"/>
              </a:spcBef>
              <a:spcAft>
                <a:spcPts val="600"/>
              </a:spcAft>
            </a:pPr>
            <a:fld id="{001389DE-7282-4DA1-AA15-34CDD481664D}" type="slidenum">
              <a:rPr lang="en-US" altLang="en-US" sz="1200">
                <a:solidFill>
                  <a:schemeClr val="tx1">
                    <a:alpha val="80000"/>
                  </a:schemeClr>
                </a:solidFill>
              </a:rPr>
              <a:pPr fontAlgn="base">
                <a:spcBef>
                  <a:spcPct val="0"/>
                </a:spcBef>
                <a:spcAft>
                  <a:spcPts val="600"/>
                </a:spcAft>
              </a:pPr>
              <a:t>15</a:t>
            </a:fld>
            <a:endParaRPr lang="en-US" altLang="en-US" sz="1200">
              <a:solidFill>
                <a:schemeClr val="tx1">
                  <a:alpha val="80000"/>
                </a:schemeClr>
              </a:solidFill>
            </a:endParaRPr>
          </a:p>
        </p:txBody>
      </p:sp>
      <p:sp>
        <p:nvSpPr>
          <p:cNvPr id="10" name="TextBox 9">
            <a:extLst>
              <a:ext uri="{FF2B5EF4-FFF2-40B4-BE49-F238E27FC236}">
                <a16:creationId xmlns:a16="http://schemas.microsoft.com/office/drawing/2014/main" id="{24EBFCF0-19A2-7170-95D3-8AF56B3C6252}"/>
              </a:ext>
            </a:extLst>
          </p:cNvPr>
          <p:cNvSpPr txBox="1"/>
          <p:nvPr/>
        </p:nvSpPr>
        <p:spPr>
          <a:xfrm>
            <a:off x="525475" y="1803532"/>
            <a:ext cx="11141049" cy="584775"/>
          </a:xfrm>
          <a:prstGeom prst="rect">
            <a:avLst/>
          </a:prstGeom>
          <a:noFill/>
        </p:spPr>
        <p:txBody>
          <a:bodyPr wrap="square">
            <a:spAutoFit/>
          </a:bodyPr>
          <a:lstStyle/>
          <a:p>
            <a:pPr marL="457200" indent="-457200">
              <a:buFont typeface="Arial" panose="020B0604020202020204" pitchFamily="34" charset="0"/>
              <a:buChar char="•"/>
            </a:pPr>
            <a:endParaRPr lang="en-US" sz="3200" dirty="0">
              <a:latin typeface="+mj-lt"/>
            </a:endParaRPr>
          </a:p>
        </p:txBody>
      </p:sp>
    </p:spTree>
    <p:custDataLst>
      <p:tags r:id="rId1"/>
    </p:custDataLst>
    <p:extLst>
      <p:ext uri="{BB962C8B-B14F-4D97-AF65-F5344CB8AC3E}">
        <p14:creationId xmlns:p14="http://schemas.microsoft.com/office/powerpoint/2010/main" val="189722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16</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3100" dirty="0"/>
              <a:t>Highlands and Islands IRD Protocol</a:t>
            </a:r>
          </a:p>
        </p:txBody>
      </p:sp>
      <p:sp>
        <p:nvSpPr>
          <p:cNvPr id="10" name="TextBox 9">
            <a:extLst>
              <a:ext uri="{FF2B5EF4-FFF2-40B4-BE49-F238E27FC236}">
                <a16:creationId xmlns:a16="http://schemas.microsoft.com/office/drawing/2014/main" id="{24EBFCF0-19A2-7170-95D3-8AF56B3C6252}"/>
              </a:ext>
            </a:extLst>
          </p:cNvPr>
          <p:cNvSpPr txBox="1"/>
          <p:nvPr/>
        </p:nvSpPr>
        <p:spPr>
          <a:xfrm>
            <a:off x="731520" y="1693363"/>
            <a:ext cx="11141049" cy="584775"/>
          </a:xfrm>
          <a:prstGeom prst="rect">
            <a:avLst/>
          </a:prstGeom>
          <a:noFill/>
        </p:spPr>
        <p:txBody>
          <a:bodyPr wrap="square">
            <a:spAutoFit/>
          </a:bodyPr>
          <a:lstStyle/>
          <a:p>
            <a:pPr marL="457200" indent="-457200">
              <a:buFont typeface="Arial" panose="020B0604020202020204" pitchFamily="34" charset="0"/>
              <a:buChar char="•"/>
            </a:pPr>
            <a:endParaRPr lang="en-US" sz="3200" dirty="0">
              <a:latin typeface="+mj-lt"/>
            </a:endParaRPr>
          </a:p>
        </p:txBody>
      </p:sp>
      <p:pic>
        <p:nvPicPr>
          <p:cNvPr id="3" name="Picture 2">
            <a:extLst>
              <a:ext uri="{FF2B5EF4-FFF2-40B4-BE49-F238E27FC236}">
                <a16:creationId xmlns:a16="http://schemas.microsoft.com/office/drawing/2014/main" id="{21456AD3-00FB-47D7-AEF6-38E4658110B1}"/>
              </a:ext>
            </a:extLst>
          </p:cNvPr>
          <p:cNvPicPr>
            <a:picLocks noChangeAspect="1"/>
          </p:cNvPicPr>
          <p:nvPr/>
        </p:nvPicPr>
        <p:blipFill>
          <a:blip r:embed="rId3"/>
          <a:stretch>
            <a:fillRect/>
          </a:stretch>
        </p:blipFill>
        <p:spPr>
          <a:xfrm>
            <a:off x="2169693" y="1512828"/>
            <a:ext cx="3767077" cy="5228327"/>
          </a:xfrm>
          <a:prstGeom prst="rect">
            <a:avLst/>
          </a:prstGeom>
        </p:spPr>
      </p:pic>
      <p:pic>
        <p:nvPicPr>
          <p:cNvPr id="7" name="Picture 6">
            <a:extLst>
              <a:ext uri="{FF2B5EF4-FFF2-40B4-BE49-F238E27FC236}">
                <a16:creationId xmlns:a16="http://schemas.microsoft.com/office/drawing/2014/main" id="{FFAF514C-3436-4444-9E59-C05EE475CF97}"/>
              </a:ext>
            </a:extLst>
          </p:cNvPr>
          <p:cNvPicPr>
            <a:picLocks noChangeAspect="1"/>
          </p:cNvPicPr>
          <p:nvPr/>
        </p:nvPicPr>
        <p:blipFill rotWithShape="1">
          <a:blip r:embed="rId4"/>
          <a:srcRect b="11605"/>
          <a:stretch/>
        </p:blipFill>
        <p:spPr>
          <a:xfrm>
            <a:off x="6748694" y="1393635"/>
            <a:ext cx="4311950" cy="4621575"/>
          </a:xfrm>
          <a:prstGeom prst="rect">
            <a:avLst/>
          </a:prstGeom>
        </p:spPr>
      </p:pic>
    </p:spTree>
    <p:custDataLst>
      <p:tags r:id="rId1"/>
    </p:custDataLst>
    <p:extLst>
      <p:ext uri="{BB962C8B-B14F-4D97-AF65-F5344CB8AC3E}">
        <p14:creationId xmlns:p14="http://schemas.microsoft.com/office/powerpoint/2010/main" val="327884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17</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3200" dirty="0"/>
              <a:t>Acronyms</a:t>
            </a:r>
          </a:p>
        </p:txBody>
      </p:sp>
      <p:pic>
        <p:nvPicPr>
          <p:cNvPr id="3" name="Picture 2">
            <a:extLst>
              <a:ext uri="{FF2B5EF4-FFF2-40B4-BE49-F238E27FC236}">
                <a16:creationId xmlns:a16="http://schemas.microsoft.com/office/drawing/2014/main" id="{29E5E21D-0DDB-416D-B05B-4B6EE70BCE2F}"/>
              </a:ext>
            </a:extLst>
          </p:cNvPr>
          <p:cNvPicPr>
            <a:picLocks noChangeAspect="1"/>
          </p:cNvPicPr>
          <p:nvPr/>
        </p:nvPicPr>
        <p:blipFill>
          <a:blip r:embed="rId3"/>
          <a:stretch>
            <a:fillRect/>
          </a:stretch>
        </p:blipFill>
        <p:spPr>
          <a:xfrm>
            <a:off x="2805112" y="1347787"/>
            <a:ext cx="8032951" cy="5080173"/>
          </a:xfrm>
          <a:prstGeom prst="rect">
            <a:avLst/>
          </a:prstGeom>
        </p:spPr>
      </p:pic>
    </p:spTree>
    <p:custDataLst>
      <p:tags r:id="rId1"/>
    </p:custDataLst>
    <p:extLst>
      <p:ext uri="{BB962C8B-B14F-4D97-AF65-F5344CB8AC3E}">
        <p14:creationId xmlns:p14="http://schemas.microsoft.com/office/powerpoint/2010/main" val="12622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2</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244241" y="136525"/>
            <a:ext cx="8780745"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3200" dirty="0"/>
              <a:t>Where to Find the Guidance</a:t>
            </a:r>
          </a:p>
        </p:txBody>
      </p:sp>
      <p:sp>
        <p:nvSpPr>
          <p:cNvPr id="5" name="TextBox 4">
            <a:extLst>
              <a:ext uri="{FF2B5EF4-FFF2-40B4-BE49-F238E27FC236}">
                <a16:creationId xmlns:a16="http://schemas.microsoft.com/office/drawing/2014/main" id="{8850892E-7582-4DC3-B6B9-DA9BE7E2C5B1}"/>
              </a:ext>
            </a:extLst>
          </p:cNvPr>
          <p:cNvSpPr txBox="1"/>
          <p:nvPr/>
        </p:nvSpPr>
        <p:spPr>
          <a:xfrm>
            <a:off x="643738" y="1700723"/>
            <a:ext cx="11141049" cy="1446550"/>
          </a:xfrm>
          <a:prstGeom prst="rect">
            <a:avLst/>
          </a:prstGeom>
          <a:noFill/>
        </p:spPr>
        <p:txBody>
          <a:bodyPr wrap="square">
            <a:spAutoFit/>
          </a:bodyPr>
          <a:lstStyle/>
          <a:p>
            <a:r>
              <a:rPr lang="en-GB" sz="2200" dirty="0">
                <a:latin typeface="+mj-lt"/>
                <a:hlinkClick r:id="rId3"/>
              </a:rPr>
              <a:t>https://growingupinorkney.co.uk/wp-content/uploads/2022/02/Orkney-Inter-agency-Child-Protection-Guidelines.pdf</a:t>
            </a:r>
            <a:endParaRPr lang="en-GB" sz="2200" dirty="0">
              <a:latin typeface="+mj-lt"/>
            </a:endParaRPr>
          </a:p>
          <a:p>
            <a:endParaRPr lang="en-GB" sz="2200" dirty="0">
              <a:latin typeface="+mj-lt"/>
            </a:endParaRPr>
          </a:p>
          <a:p>
            <a:endParaRPr lang="en-GB" sz="2200" dirty="0">
              <a:latin typeface="+mj-lt"/>
            </a:endParaRPr>
          </a:p>
        </p:txBody>
      </p:sp>
      <p:pic>
        <p:nvPicPr>
          <p:cNvPr id="3" name="Picture 2">
            <a:extLst>
              <a:ext uri="{FF2B5EF4-FFF2-40B4-BE49-F238E27FC236}">
                <a16:creationId xmlns:a16="http://schemas.microsoft.com/office/drawing/2014/main" id="{5830ED49-B9DF-4D07-A4BA-74D6821353BC}"/>
              </a:ext>
            </a:extLst>
          </p:cNvPr>
          <p:cNvPicPr>
            <a:picLocks noChangeAspect="1"/>
          </p:cNvPicPr>
          <p:nvPr/>
        </p:nvPicPr>
        <p:blipFill>
          <a:blip r:embed="rId4"/>
          <a:stretch>
            <a:fillRect/>
          </a:stretch>
        </p:blipFill>
        <p:spPr>
          <a:xfrm>
            <a:off x="1025740" y="2658123"/>
            <a:ext cx="5236789" cy="3798110"/>
          </a:xfrm>
          <a:prstGeom prst="rect">
            <a:avLst/>
          </a:prstGeom>
        </p:spPr>
      </p:pic>
    </p:spTree>
    <p:custDataLst>
      <p:tags r:id="rId1"/>
    </p:custDataLst>
    <p:extLst>
      <p:ext uri="{BB962C8B-B14F-4D97-AF65-F5344CB8AC3E}">
        <p14:creationId xmlns:p14="http://schemas.microsoft.com/office/powerpoint/2010/main" val="347276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nSpc>
                <a:spcPct val="90000"/>
              </a:lnSpc>
              <a:spcAft>
                <a:spcPts val="600"/>
              </a:spcAft>
            </a:pPr>
            <a:r>
              <a:rPr lang="en-US" sz="3600" kern="1200">
                <a:solidFill>
                  <a:srgbClr val="FFFFFF"/>
                </a:solidFill>
                <a:latin typeface="+mj-lt"/>
                <a:ea typeface="+mj-ea"/>
                <a:cs typeface="+mj-cs"/>
              </a:rPr>
              <a:t>Key Contacts</a:t>
            </a:r>
          </a:p>
        </p:txBody>
      </p:sp>
      <p:pic>
        <p:nvPicPr>
          <p:cNvPr id="3" name="Picture 2">
            <a:extLst>
              <a:ext uri="{FF2B5EF4-FFF2-40B4-BE49-F238E27FC236}">
                <a16:creationId xmlns:a16="http://schemas.microsoft.com/office/drawing/2014/main" id="{FC71C884-CE7D-48D4-A746-1EE2DC4B7A85}"/>
              </a:ext>
            </a:extLst>
          </p:cNvPr>
          <p:cNvPicPr>
            <a:picLocks noChangeAspect="1"/>
          </p:cNvPicPr>
          <p:nvPr/>
        </p:nvPicPr>
        <p:blipFill>
          <a:blip r:embed="rId3"/>
          <a:stretch>
            <a:fillRect/>
          </a:stretch>
        </p:blipFill>
        <p:spPr>
          <a:xfrm>
            <a:off x="5647812" y="643466"/>
            <a:ext cx="5039708" cy="5568739"/>
          </a:xfrm>
          <a:prstGeom prst="rect">
            <a:avLst/>
          </a:prstGeom>
        </p:spPr>
      </p:pic>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fontAlgn="base">
              <a:spcBef>
                <a:spcPct val="0"/>
              </a:spcBef>
              <a:spcAft>
                <a:spcPts val="600"/>
              </a:spcAft>
            </a:pPr>
            <a:fld id="{001389DE-7282-4DA1-AA15-34CDD481664D}" type="slidenum">
              <a:rPr lang="en-US" altLang="en-US" sz="1200">
                <a:solidFill>
                  <a:schemeClr val="tx1">
                    <a:alpha val="80000"/>
                  </a:schemeClr>
                </a:solidFill>
              </a:rPr>
              <a:pPr fontAlgn="base">
                <a:spcBef>
                  <a:spcPct val="0"/>
                </a:spcBef>
                <a:spcAft>
                  <a:spcPts val="600"/>
                </a:spcAft>
              </a:pPr>
              <a:t>3</a:t>
            </a:fld>
            <a:endParaRPr lang="en-US" altLang="en-US" sz="1200">
              <a:solidFill>
                <a:schemeClr val="tx1">
                  <a:alpha val="80000"/>
                </a:schemeClr>
              </a:solidFill>
            </a:endParaRPr>
          </a:p>
        </p:txBody>
      </p:sp>
    </p:spTree>
    <p:custDataLst>
      <p:tags r:id="rId1"/>
    </p:custDataLst>
    <p:extLst>
      <p:ext uri="{BB962C8B-B14F-4D97-AF65-F5344CB8AC3E}">
        <p14:creationId xmlns:p14="http://schemas.microsoft.com/office/powerpoint/2010/main" val="74808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a:xfrm>
            <a:off x="8737600" y="6245225"/>
            <a:ext cx="2844800" cy="476250"/>
          </a:xfrm>
        </p:spPr>
        <p:txBody>
          <a:bodyPr/>
          <a:lstStyle/>
          <a:p>
            <a:fld id="{001389DE-7282-4DA1-AA15-34CDD481664D}" type="slidenum">
              <a:rPr lang="en-US" altLang="en-US"/>
              <a:pPr/>
              <a:t>4</a:t>
            </a:fld>
            <a:endParaRPr lang="en-US" altLang="en-US" dirty="0"/>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244241" y="136525"/>
            <a:ext cx="8780745"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3200" dirty="0"/>
              <a:t>Background</a:t>
            </a:r>
          </a:p>
        </p:txBody>
      </p:sp>
      <p:sp>
        <p:nvSpPr>
          <p:cNvPr id="8" name="TextBox 7">
            <a:extLst>
              <a:ext uri="{FF2B5EF4-FFF2-40B4-BE49-F238E27FC236}">
                <a16:creationId xmlns:a16="http://schemas.microsoft.com/office/drawing/2014/main" id="{73D30094-5A75-4411-B09F-A79B5FCACADD}"/>
              </a:ext>
            </a:extLst>
          </p:cNvPr>
          <p:cNvSpPr txBox="1"/>
          <p:nvPr/>
        </p:nvSpPr>
        <p:spPr>
          <a:xfrm>
            <a:off x="643738" y="1700723"/>
            <a:ext cx="11141049" cy="4493538"/>
          </a:xfrm>
          <a:prstGeom prst="rect">
            <a:avLst/>
          </a:prstGeom>
          <a:noFill/>
        </p:spPr>
        <p:txBody>
          <a:bodyPr wrap="square">
            <a:spAutoFit/>
          </a:bodyPr>
          <a:lstStyle/>
          <a:p>
            <a:r>
              <a:rPr lang="en-US" sz="2200" dirty="0">
                <a:latin typeface="+mj-lt"/>
              </a:rPr>
              <a:t>“It’s everyone’s job to make sure I’m alright.” </a:t>
            </a:r>
            <a:r>
              <a:rPr lang="en-GB" sz="2200" dirty="0"/>
              <a:t>Report of the Child Protection Audit and Review 2002, has a central message that everyone has a responsibility for ensuring all our children and young people are safe and should not be left in abusive or neglectful circumstances.</a:t>
            </a:r>
          </a:p>
          <a:p>
            <a:endParaRPr lang="en-GB" sz="2200" dirty="0">
              <a:latin typeface="+mj-lt"/>
            </a:endParaRPr>
          </a:p>
          <a:p>
            <a:r>
              <a:rPr lang="en-GB" sz="2200" dirty="0"/>
              <a:t>Orkney Public Protection Committee, working with partners, has developed the local Inter-agency Child Protection Guidelines for use by staff in Education Services, Health Services, Social Work Services, Police Scotland and for reference by Third Sector partners and anyone who has a concern about the welfare of a child or young person in Orkney.</a:t>
            </a:r>
          </a:p>
          <a:p>
            <a:endParaRPr lang="en-GB" sz="2200" dirty="0">
              <a:latin typeface="+mj-lt"/>
            </a:endParaRPr>
          </a:p>
          <a:p>
            <a:r>
              <a:rPr lang="en-GB" sz="2200" dirty="0"/>
              <a:t>These guidelines provide a step-by-step guide on how to refer and respond to child protection concerns. They apply to all agencies including Third Sector organisations. </a:t>
            </a:r>
            <a:endParaRPr lang="en-GB" sz="2200" dirty="0">
              <a:latin typeface="+mj-lt"/>
            </a:endParaRPr>
          </a:p>
        </p:txBody>
      </p:sp>
    </p:spTree>
    <p:custDataLst>
      <p:tags r:id="rId1"/>
    </p:custDataLst>
    <p:extLst>
      <p:ext uri="{BB962C8B-B14F-4D97-AF65-F5344CB8AC3E}">
        <p14:creationId xmlns:p14="http://schemas.microsoft.com/office/powerpoint/2010/main" val="297111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a:xfrm>
            <a:off x="8737600" y="6245225"/>
            <a:ext cx="2844800" cy="476250"/>
          </a:xfrm>
        </p:spPr>
        <p:txBody>
          <a:bodyPr/>
          <a:lstStyle/>
          <a:p>
            <a:fld id="{001389DE-7282-4DA1-AA15-34CDD481664D}" type="slidenum">
              <a:rPr lang="en-US" altLang="en-US"/>
              <a:pPr/>
              <a:t>5</a:t>
            </a:fld>
            <a:endParaRPr lang="en-US" altLang="en-US" dirty="0"/>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244241" y="136525"/>
            <a:ext cx="8780745"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3200" dirty="0"/>
              <a:t>Background</a:t>
            </a:r>
          </a:p>
        </p:txBody>
      </p:sp>
      <p:sp>
        <p:nvSpPr>
          <p:cNvPr id="8" name="TextBox 7">
            <a:extLst>
              <a:ext uri="{FF2B5EF4-FFF2-40B4-BE49-F238E27FC236}">
                <a16:creationId xmlns:a16="http://schemas.microsoft.com/office/drawing/2014/main" id="{73D30094-5A75-4411-B09F-A79B5FCACADD}"/>
              </a:ext>
            </a:extLst>
          </p:cNvPr>
          <p:cNvSpPr txBox="1"/>
          <p:nvPr/>
        </p:nvSpPr>
        <p:spPr>
          <a:xfrm>
            <a:off x="643738" y="1700723"/>
            <a:ext cx="11141049" cy="4708981"/>
          </a:xfrm>
          <a:prstGeom prst="rect">
            <a:avLst/>
          </a:prstGeom>
          <a:noFill/>
        </p:spPr>
        <p:txBody>
          <a:bodyPr wrap="square">
            <a:spAutoFit/>
          </a:bodyPr>
          <a:lstStyle/>
          <a:p>
            <a:r>
              <a:rPr lang="en-GB" sz="2000" dirty="0"/>
              <a:t>The guidelines are based on the principles of working together and supporting inter-agency colleagues to: </a:t>
            </a:r>
          </a:p>
          <a:p>
            <a:endParaRPr lang="en-GB" sz="2000" dirty="0"/>
          </a:p>
          <a:p>
            <a:r>
              <a:rPr lang="en-GB" sz="2000" dirty="0"/>
              <a:t>• </a:t>
            </a:r>
            <a:r>
              <a:rPr lang="en-GB" sz="2000" b="1" dirty="0"/>
              <a:t>Recognise </a:t>
            </a:r>
          </a:p>
          <a:p>
            <a:r>
              <a:rPr lang="en-GB" sz="2000" dirty="0"/>
              <a:t>Be aware that a child or young person may be at risk of significant harm and may need support and protection </a:t>
            </a:r>
          </a:p>
          <a:p>
            <a:endParaRPr lang="en-GB" sz="2000" dirty="0"/>
          </a:p>
          <a:p>
            <a:r>
              <a:rPr lang="en-GB" sz="2000" dirty="0"/>
              <a:t>• </a:t>
            </a:r>
            <a:r>
              <a:rPr lang="en-GB" sz="2000" b="1" dirty="0"/>
              <a:t>Respond </a:t>
            </a:r>
          </a:p>
          <a:p>
            <a:r>
              <a:rPr lang="en-GB" sz="2000" dirty="0"/>
              <a:t>Take immediate action to ensure the safety of children and young people </a:t>
            </a:r>
          </a:p>
          <a:p>
            <a:endParaRPr lang="en-GB" sz="2000" dirty="0"/>
          </a:p>
          <a:p>
            <a:r>
              <a:rPr lang="en-GB" sz="2000" dirty="0"/>
              <a:t>• </a:t>
            </a:r>
            <a:r>
              <a:rPr lang="en-GB" sz="2000" b="1" dirty="0"/>
              <a:t>Report or Refer </a:t>
            </a:r>
          </a:p>
          <a:p>
            <a:r>
              <a:rPr lang="en-GB" sz="2000" dirty="0"/>
              <a:t>Follow Child Protection Guidelines and Child Protection Procedures as required </a:t>
            </a:r>
          </a:p>
          <a:p>
            <a:endParaRPr lang="en-GB" sz="2000" dirty="0"/>
          </a:p>
          <a:p>
            <a:r>
              <a:rPr lang="en-GB" sz="2000" b="1" dirty="0"/>
              <a:t>• Record </a:t>
            </a:r>
          </a:p>
          <a:p>
            <a:r>
              <a:rPr lang="en-GB" sz="2000" dirty="0"/>
              <a:t>Record information on presenting circumstances, actions, decisions and feedback</a:t>
            </a:r>
            <a:endParaRPr lang="en-GB" sz="2000" dirty="0">
              <a:latin typeface="+mj-lt"/>
            </a:endParaRPr>
          </a:p>
        </p:txBody>
      </p:sp>
    </p:spTree>
    <p:custDataLst>
      <p:tags r:id="rId1"/>
    </p:custDataLst>
    <p:extLst>
      <p:ext uri="{BB962C8B-B14F-4D97-AF65-F5344CB8AC3E}">
        <p14:creationId xmlns:p14="http://schemas.microsoft.com/office/powerpoint/2010/main" val="261232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6</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3200" dirty="0"/>
              <a:t>Steps for Making a Referral</a:t>
            </a:r>
          </a:p>
        </p:txBody>
      </p:sp>
      <p:pic>
        <p:nvPicPr>
          <p:cNvPr id="3" name="Picture 2">
            <a:extLst>
              <a:ext uri="{FF2B5EF4-FFF2-40B4-BE49-F238E27FC236}">
                <a16:creationId xmlns:a16="http://schemas.microsoft.com/office/drawing/2014/main" id="{E7D42FB3-3BF2-4561-98AF-2B0DE626E3D0}"/>
              </a:ext>
            </a:extLst>
          </p:cNvPr>
          <p:cNvPicPr>
            <a:picLocks noChangeAspect="1"/>
          </p:cNvPicPr>
          <p:nvPr/>
        </p:nvPicPr>
        <p:blipFill>
          <a:blip r:embed="rId3"/>
          <a:stretch>
            <a:fillRect/>
          </a:stretch>
        </p:blipFill>
        <p:spPr>
          <a:xfrm>
            <a:off x="2415012" y="1435100"/>
            <a:ext cx="7162800" cy="5286375"/>
          </a:xfrm>
          <a:prstGeom prst="rect">
            <a:avLst/>
          </a:prstGeom>
        </p:spPr>
      </p:pic>
    </p:spTree>
    <p:custDataLst>
      <p:tags r:id="rId1"/>
    </p:custDataLst>
    <p:extLst>
      <p:ext uri="{BB962C8B-B14F-4D97-AF65-F5344CB8AC3E}">
        <p14:creationId xmlns:p14="http://schemas.microsoft.com/office/powerpoint/2010/main" val="300650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7</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244241" y="136525"/>
            <a:ext cx="8780745"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2400" dirty="0"/>
              <a:t>Step 1-Concern or Initial Referral about a Child at Risk</a:t>
            </a:r>
          </a:p>
        </p:txBody>
      </p:sp>
      <p:sp>
        <p:nvSpPr>
          <p:cNvPr id="5" name="TextBox 4">
            <a:extLst>
              <a:ext uri="{FF2B5EF4-FFF2-40B4-BE49-F238E27FC236}">
                <a16:creationId xmlns:a16="http://schemas.microsoft.com/office/drawing/2014/main" id="{6682209F-BDC8-40CC-B826-F9ED9BDC02CD}"/>
              </a:ext>
            </a:extLst>
          </p:cNvPr>
          <p:cNvSpPr txBox="1"/>
          <p:nvPr/>
        </p:nvSpPr>
        <p:spPr>
          <a:xfrm>
            <a:off x="643738" y="1700723"/>
            <a:ext cx="11141049" cy="4708981"/>
          </a:xfrm>
          <a:prstGeom prst="rect">
            <a:avLst/>
          </a:prstGeom>
          <a:noFill/>
        </p:spPr>
        <p:txBody>
          <a:bodyPr wrap="square">
            <a:spAutoFit/>
          </a:bodyPr>
          <a:lstStyle/>
          <a:p>
            <a:pPr marL="342900" indent="-342900">
              <a:buFont typeface="Arial" panose="020B0604020202020204" pitchFamily="34" charset="0"/>
              <a:buChar char="•"/>
            </a:pPr>
            <a:r>
              <a:rPr lang="en-GB" dirty="0"/>
              <a:t>Any person who witnesses, suspects or receives information that a child or young person may be at risk, has a duty to report that information immediately.</a:t>
            </a:r>
          </a:p>
          <a:p>
            <a:endParaRPr lang="en-GB" dirty="0"/>
          </a:p>
          <a:p>
            <a:pPr marL="342900" indent="-342900">
              <a:buFont typeface="Arial" panose="020B0604020202020204" pitchFamily="34" charset="0"/>
              <a:buChar char="•"/>
            </a:pPr>
            <a:r>
              <a:rPr lang="en-GB" dirty="0"/>
              <a:t>If the child or young person requires urgent medical attention or urgent Police protection, go to Step 3.</a:t>
            </a:r>
          </a:p>
          <a:p>
            <a:endParaRPr lang="en-GB" dirty="0"/>
          </a:p>
          <a:p>
            <a:pPr marL="342900" indent="-342900">
              <a:buFont typeface="Arial" panose="020B0604020202020204" pitchFamily="34" charset="0"/>
              <a:buChar char="•"/>
            </a:pPr>
            <a:r>
              <a:rPr lang="en-GB" dirty="0"/>
              <a:t>If the child or young person has an obvious injury, you should seek an explanation from them or their parents. Record the explanation provided. If a child or young person speaks about experiences of physical harm, neglect, sexual abuse or emotional abuse, listen carefully, seek clarification of what they are saying and record their account.</a:t>
            </a:r>
          </a:p>
          <a:p>
            <a:r>
              <a:rPr lang="en-GB" dirty="0"/>
              <a:t> </a:t>
            </a:r>
          </a:p>
          <a:p>
            <a:pPr marL="342900" indent="-342900">
              <a:buFont typeface="Arial" panose="020B0604020202020204" pitchFamily="34" charset="0"/>
              <a:buChar char="•"/>
            </a:pPr>
            <a:r>
              <a:rPr lang="en-GB" dirty="0"/>
              <a:t>You should explain you cannot keep this confidential and will have to speak to your Line Manager. </a:t>
            </a:r>
          </a:p>
          <a:p>
            <a:endParaRPr lang="en-GB" dirty="0"/>
          </a:p>
          <a:p>
            <a:pPr marL="342900" indent="-342900">
              <a:buFont typeface="Arial" panose="020B0604020202020204" pitchFamily="34" charset="0"/>
              <a:buChar char="•"/>
            </a:pPr>
            <a:r>
              <a:rPr lang="en-GB" dirty="0"/>
              <a:t>You should seek advice and make a Child Protection Referral if the information indicates the child or young person may be at risk.</a:t>
            </a:r>
          </a:p>
          <a:p>
            <a:endParaRPr lang="en-GB" sz="2400" dirty="0">
              <a:latin typeface="+mj-lt"/>
            </a:endParaRPr>
          </a:p>
          <a:p>
            <a:endParaRPr lang="en-GB" sz="2400" dirty="0">
              <a:latin typeface="+mj-lt"/>
            </a:endParaRPr>
          </a:p>
        </p:txBody>
      </p:sp>
    </p:spTree>
    <p:custDataLst>
      <p:tags r:id="rId1"/>
    </p:custDataLst>
    <p:extLst>
      <p:ext uri="{BB962C8B-B14F-4D97-AF65-F5344CB8AC3E}">
        <p14:creationId xmlns:p14="http://schemas.microsoft.com/office/powerpoint/2010/main" val="268943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8</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2900" dirty="0"/>
              <a:t>Step 2 – Consultation With a Line Manager</a:t>
            </a:r>
          </a:p>
        </p:txBody>
      </p:sp>
      <p:sp>
        <p:nvSpPr>
          <p:cNvPr id="5" name="TextBox 4">
            <a:extLst>
              <a:ext uri="{FF2B5EF4-FFF2-40B4-BE49-F238E27FC236}">
                <a16:creationId xmlns:a16="http://schemas.microsoft.com/office/drawing/2014/main" id="{E264C00C-D808-4964-AF27-17D6CC369C0B}"/>
              </a:ext>
            </a:extLst>
          </p:cNvPr>
          <p:cNvSpPr txBox="1"/>
          <p:nvPr/>
        </p:nvSpPr>
        <p:spPr>
          <a:xfrm>
            <a:off x="643738" y="1619242"/>
            <a:ext cx="11141049" cy="4401205"/>
          </a:xfrm>
          <a:prstGeom prst="rect">
            <a:avLst/>
          </a:prstGeom>
          <a:noFill/>
        </p:spPr>
        <p:txBody>
          <a:bodyPr wrap="square">
            <a:spAutoFit/>
          </a:bodyPr>
          <a:lstStyle/>
          <a:p>
            <a:pPr marL="342900" indent="-342900">
              <a:buFont typeface="Arial" panose="020B0604020202020204" pitchFamily="34" charset="0"/>
              <a:buChar char="•"/>
            </a:pPr>
            <a:r>
              <a:rPr lang="en-GB" sz="2000" dirty="0"/>
              <a:t>As a member of School or Nursery staff, when you have a concern a child may be at risk, you should seek the advice of a designated person in the school (usually a Head Teacher or Deputy) as soon as possible. </a:t>
            </a:r>
          </a:p>
          <a:p>
            <a:endParaRPr lang="en-GB" sz="2000" dirty="0"/>
          </a:p>
          <a:p>
            <a:pPr marL="342900" indent="-342900">
              <a:buFont typeface="Arial" panose="020B0604020202020204" pitchFamily="34" charset="0"/>
              <a:buChar char="•"/>
            </a:pPr>
            <a:r>
              <a:rPr lang="en-GB" sz="2000" dirty="0"/>
              <a:t>As School and Nursery staff, you must ensure that no situation, where a child is potentially at risk, is left until the end of the school day. Service Managers based in the Council Offices will assist any member of staff who has a concern about a child’s safety and who is unable to contact a designated person in the school quickly. </a:t>
            </a:r>
          </a:p>
          <a:p>
            <a:endParaRPr lang="en-GB" sz="2000" dirty="0"/>
          </a:p>
          <a:p>
            <a:pPr marL="342900" indent="-342900">
              <a:buFont typeface="Arial" panose="020B0604020202020204" pitchFamily="34" charset="0"/>
              <a:buChar char="•"/>
            </a:pPr>
            <a:r>
              <a:rPr lang="en-GB" sz="2000" dirty="0"/>
              <a:t>A copy of the Child Protection Referral made by school staff will be retained for school files and a copy sent to the Head of Education at the Council Offices.</a:t>
            </a:r>
          </a:p>
          <a:p>
            <a:pPr marL="342900" indent="-342900">
              <a:buFont typeface="Arial" panose="020B0604020202020204" pitchFamily="34" charset="0"/>
              <a:buChar char="•"/>
            </a:pPr>
            <a:endParaRPr lang="en-GB" sz="2000" dirty="0">
              <a:latin typeface="+mj-lt"/>
            </a:endParaRPr>
          </a:p>
          <a:p>
            <a:pPr marL="342900" indent="-342900">
              <a:buFont typeface="Arial" panose="020B0604020202020204" pitchFamily="34" charset="0"/>
              <a:buChar char="•"/>
            </a:pPr>
            <a:r>
              <a:rPr lang="en-GB" sz="2000" dirty="0"/>
              <a:t>Early Learning and Childcare Managers or Head Teachers are responsible for ensuring that nurseries notify the Care Inspectorate if they make a referral.</a:t>
            </a:r>
            <a:endParaRPr lang="en-GB" sz="2000" dirty="0">
              <a:latin typeface="+mj-lt"/>
            </a:endParaRPr>
          </a:p>
        </p:txBody>
      </p:sp>
    </p:spTree>
    <p:custDataLst>
      <p:tags r:id="rId1"/>
    </p:custDataLst>
    <p:extLst>
      <p:ext uri="{BB962C8B-B14F-4D97-AF65-F5344CB8AC3E}">
        <p14:creationId xmlns:p14="http://schemas.microsoft.com/office/powerpoint/2010/main" val="214556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967F-D16B-4A76-AB1B-BF182C7701F5}"/>
              </a:ext>
            </a:extLst>
          </p:cNvPr>
          <p:cNvSpPr>
            <a:spLocks noGrp="1"/>
          </p:cNvSpPr>
          <p:nvPr>
            <p:ph type="sldNum" sz="quarter" idx="12"/>
          </p:nvPr>
        </p:nvSpPr>
        <p:spPr/>
        <p:txBody>
          <a:bodyPr/>
          <a:lstStyle/>
          <a:p>
            <a:pPr fontAlgn="base">
              <a:spcBef>
                <a:spcPct val="0"/>
              </a:spcBef>
              <a:spcAft>
                <a:spcPct val="0"/>
              </a:spcAft>
            </a:pPr>
            <a:fld id="{001389DE-7282-4DA1-AA15-34CDD481664D}" type="slidenum">
              <a:rPr lang="en-US" altLang="en-US">
                <a:solidFill>
                  <a:srgbClr val="000000"/>
                </a:solidFill>
                <a:latin typeface="Arial" panose="020B0604020202020204" pitchFamily="34" charset="0"/>
              </a:rPr>
              <a:pPr fontAlgn="base">
                <a:spcBef>
                  <a:spcPct val="0"/>
                </a:spcBef>
                <a:spcAft>
                  <a:spcPct val="0"/>
                </a:spcAft>
              </a:pPr>
              <a:t>9</a:t>
            </a:fld>
            <a:endParaRPr lang="en-US" alt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8B7A7EC2-1BD0-1969-2315-B1D7491CB66D}"/>
              </a:ext>
            </a:extLst>
          </p:cNvPr>
          <p:cNvSpPr txBox="1">
            <a:spLocks/>
          </p:cNvSpPr>
          <p:nvPr/>
        </p:nvSpPr>
        <p:spPr>
          <a:xfrm>
            <a:off x="3006547" y="136525"/>
            <a:ext cx="9018439" cy="835761"/>
          </a:xfrm>
          <a:prstGeom prst="rect">
            <a:avLst/>
          </a:prstGeom>
        </p:spPr>
        <p:txBody>
          <a:bodyPr anchor="b"/>
          <a:lstStyle>
            <a:lvl1pPr algn="ctr" rtl="0" fontAlgn="base">
              <a:spcBef>
                <a:spcPct val="0"/>
              </a:spcBef>
              <a:spcAft>
                <a:spcPct val="0"/>
              </a:spcAft>
              <a:defRPr sz="6000" kern="1200">
                <a:solidFill>
                  <a:schemeClr val="bg1"/>
                </a:solidFill>
                <a:latin typeface="+mj-lt"/>
                <a:ea typeface="+mj-ea"/>
                <a:cs typeface="+mj-cs"/>
              </a:defRPr>
            </a:lvl1pPr>
            <a:lvl2pPr algn="r" rtl="0" fontAlgn="base">
              <a:spcBef>
                <a:spcPct val="0"/>
              </a:spcBef>
              <a:spcAft>
                <a:spcPct val="0"/>
              </a:spcAft>
              <a:defRPr sz="2400">
                <a:solidFill>
                  <a:schemeClr val="bg1"/>
                </a:solidFill>
                <a:latin typeface="Verdana" panose="020B0604030504040204" pitchFamily="34" charset="0"/>
              </a:defRPr>
            </a:lvl2pPr>
            <a:lvl3pPr algn="r" rtl="0" fontAlgn="base">
              <a:spcBef>
                <a:spcPct val="0"/>
              </a:spcBef>
              <a:spcAft>
                <a:spcPct val="0"/>
              </a:spcAft>
              <a:defRPr sz="2400">
                <a:solidFill>
                  <a:schemeClr val="bg1"/>
                </a:solidFill>
                <a:latin typeface="Verdana" panose="020B0604030504040204" pitchFamily="34" charset="0"/>
              </a:defRPr>
            </a:lvl3pPr>
            <a:lvl4pPr algn="r" rtl="0" fontAlgn="base">
              <a:spcBef>
                <a:spcPct val="0"/>
              </a:spcBef>
              <a:spcAft>
                <a:spcPct val="0"/>
              </a:spcAft>
              <a:defRPr sz="2400">
                <a:solidFill>
                  <a:schemeClr val="bg1"/>
                </a:solidFill>
                <a:latin typeface="Verdana" panose="020B0604030504040204" pitchFamily="34" charset="0"/>
              </a:defRPr>
            </a:lvl4pPr>
            <a:lvl5pPr algn="r" rtl="0" fontAlgn="base">
              <a:spcBef>
                <a:spcPct val="0"/>
              </a:spcBef>
              <a:spcAft>
                <a:spcPct val="0"/>
              </a:spcAft>
              <a:defRPr sz="2400">
                <a:solidFill>
                  <a:schemeClr val="bg1"/>
                </a:solidFill>
                <a:latin typeface="Verdana" panose="020B0604030504040204" pitchFamily="34" charset="0"/>
              </a:defRPr>
            </a:lvl5pPr>
            <a:lvl6pPr marL="457200" algn="r" rtl="0" fontAlgn="base">
              <a:spcBef>
                <a:spcPct val="0"/>
              </a:spcBef>
              <a:spcAft>
                <a:spcPct val="0"/>
              </a:spcAft>
              <a:defRPr sz="2400">
                <a:solidFill>
                  <a:schemeClr val="bg1"/>
                </a:solidFill>
                <a:latin typeface="Verdana" panose="020B0604030504040204" pitchFamily="34" charset="0"/>
              </a:defRPr>
            </a:lvl6pPr>
            <a:lvl7pPr marL="914400" algn="r" rtl="0" fontAlgn="base">
              <a:spcBef>
                <a:spcPct val="0"/>
              </a:spcBef>
              <a:spcAft>
                <a:spcPct val="0"/>
              </a:spcAft>
              <a:defRPr sz="2400">
                <a:solidFill>
                  <a:schemeClr val="bg1"/>
                </a:solidFill>
                <a:latin typeface="Verdana" panose="020B0604030504040204" pitchFamily="34" charset="0"/>
              </a:defRPr>
            </a:lvl7pPr>
            <a:lvl8pPr marL="1371600" algn="r" rtl="0" fontAlgn="base">
              <a:spcBef>
                <a:spcPct val="0"/>
              </a:spcBef>
              <a:spcAft>
                <a:spcPct val="0"/>
              </a:spcAft>
              <a:defRPr sz="2400">
                <a:solidFill>
                  <a:schemeClr val="bg1"/>
                </a:solidFill>
                <a:latin typeface="Verdana" panose="020B0604030504040204" pitchFamily="34" charset="0"/>
              </a:defRPr>
            </a:lvl8pPr>
            <a:lvl9pPr marL="1828800" algn="r" rtl="0" fontAlgn="base">
              <a:spcBef>
                <a:spcPct val="0"/>
              </a:spcBef>
              <a:spcAft>
                <a:spcPct val="0"/>
              </a:spcAft>
              <a:defRPr sz="2400">
                <a:solidFill>
                  <a:schemeClr val="bg1"/>
                </a:solidFill>
                <a:latin typeface="Verdana" panose="020B0604030504040204" pitchFamily="34" charset="0"/>
              </a:defRPr>
            </a:lvl9pPr>
          </a:lstStyle>
          <a:p>
            <a:pPr algn="r"/>
            <a:r>
              <a:rPr lang="en-GB" sz="2000" dirty="0"/>
              <a:t>Step 3 – Immediate Medical Assistance of Police Involvement</a:t>
            </a:r>
          </a:p>
        </p:txBody>
      </p:sp>
      <p:sp>
        <p:nvSpPr>
          <p:cNvPr id="5" name="TextBox 4">
            <a:extLst>
              <a:ext uri="{FF2B5EF4-FFF2-40B4-BE49-F238E27FC236}">
                <a16:creationId xmlns:a16="http://schemas.microsoft.com/office/drawing/2014/main" id="{EC65B71F-9D00-4FB6-AE50-68E59280B2D9}"/>
              </a:ext>
            </a:extLst>
          </p:cNvPr>
          <p:cNvSpPr txBox="1"/>
          <p:nvPr/>
        </p:nvSpPr>
        <p:spPr>
          <a:xfrm>
            <a:off x="643738" y="1619242"/>
            <a:ext cx="11141049" cy="4154984"/>
          </a:xfrm>
          <a:prstGeom prst="rect">
            <a:avLst/>
          </a:prstGeom>
          <a:noFill/>
        </p:spPr>
        <p:txBody>
          <a:bodyPr wrap="square">
            <a:spAutoFit/>
          </a:bodyPr>
          <a:lstStyle/>
          <a:p>
            <a:pPr marL="342900" indent="-342900">
              <a:buFont typeface="Arial" panose="020B0604020202020204" pitchFamily="34" charset="0"/>
              <a:buChar char="•"/>
            </a:pPr>
            <a:r>
              <a:rPr lang="en-GB" sz="2200" dirty="0"/>
              <a:t>If urgent medical assistance is required, you should take the child or young person to Accident and Emergency at Balfour Hospital or phone for an ambulance.</a:t>
            </a:r>
          </a:p>
          <a:p>
            <a:endParaRPr lang="en-GB" sz="2200" dirty="0"/>
          </a:p>
          <a:p>
            <a:pPr marL="342900" indent="-342900">
              <a:buFont typeface="Arial" panose="020B0604020202020204" pitchFamily="34" charset="0"/>
              <a:buChar char="•"/>
            </a:pPr>
            <a:r>
              <a:rPr lang="en-GB" sz="2200" dirty="0"/>
              <a:t> Where there is a report or suspicion of a crime, or if immediate Police assistance is required, you can make a Child Protection Referral directly to the Police in an emergency by phoning 999. </a:t>
            </a:r>
          </a:p>
          <a:p>
            <a:endParaRPr lang="en-GB" sz="2200" dirty="0"/>
          </a:p>
          <a:p>
            <a:pPr marL="342900" indent="-342900">
              <a:buFont typeface="Arial" panose="020B0604020202020204" pitchFamily="34" charset="0"/>
              <a:buChar char="•"/>
            </a:pPr>
            <a:r>
              <a:rPr lang="en-GB" sz="2200" dirty="0"/>
              <a:t>If the safety of the child, young person or staff member is at immediate risk and Police assistance is required, you should contact the Police. </a:t>
            </a:r>
          </a:p>
          <a:p>
            <a:endParaRPr lang="en-GB" sz="2200" dirty="0"/>
          </a:p>
          <a:p>
            <a:pPr marL="342900" indent="-342900">
              <a:buFont typeface="Arial" panose="020B0604020202020204" pitchFamily="34" charset="0"/>
              <a:buChar char="•"/>
            </a:pPr>
            <a:r>
              <a:rPr lang="en-GB" sz="2200" dirty="0"/>
              <a:t>You must record all action taken and discuss it with a Line Manager as soon as possible – but do not delay summoning emergency help.</a:t>
            </a:r>
            <a:endParaRPr lang="en-GB" sz="2200" dirty="0">
              <a:latin typeface="+mj-lt"/>
            </a:endParaRPr>
          </a:p>
        </p:txBody>
      </p:sp>
    </p:spTree>
    <p:custDataLst>
      <p:tags r:id="rId1"/>
    </p:custDataLst>
    <p:extLst>
      <p:ext uri="{BB962C8B-B14F-4D97-AF65-F5344CB8AC3E}">
        <p14:creationId xmlns:p14="http://schemas.microsoft.com/office/powerpoint/2010/main" val="1371989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1436</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Verdana</vt:lpstr>
      <vt:lpstr>Default Design</vt:lpstr>
      <vt:lpstr> Orkney Inter-agency Child Protection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Meakin</dc:creator>
  <cp:lastModifiedBy>Steven Arnold</cp:lastModifiedBy>
  <cp:revision>24</cp:revision>
  <dcterms:created xsi:type="dcterms:W3CDTF">2022-06-14T20:38:23Z</dcterms:created>
  <dcterms:modified xsi:type="dcterms:W3CDTF">2022-06-23T08:45:06Z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b9399c-b69b-425c-a0d6-2bb167a54764_Enabled">
    <vt:lpwstr>true</vt:lpwstr>
  </property>
  <property fmtid="{D5CDD505-2E9C-101B-9397-08002B2CF9AE}" pid="3" name="MSIP_Label_aeb9399c-b69b-425c-a0d6-2bb167a54764_SetDate">
    <vt:lpwstr>2022-06-23T08:45:01Z</vt:lpwstr>
  </property>
  <property fmtid="{D5CDD505-2E9C-101B-9397-08002B2CF9AE}" pid="4" name="MSIP_Label_aeb9399c-b69b-425c-a0d6-2bb167a54764_Method">
    <vt:lpwstr>Privileged</vt:lpwstr>
  </property>
  <property fmtid="{D5CDD505-2E9C-101B-9397-08002B2CF9AE}" pid="5" name="MSIP_Label_aeb9399c-b69b-425c-a0d6-2bb167a54764_Name">
    <vt:lpwstr>aeb9399c-b69b-425c-a0d6-2bb167a54764</vt:lpwstr>
  </property>
  <property fmtid="{D5CDD505-2E9C-101B-9397-08002B2CF9AE}" pid="6" name="MSIP_Label_aeb9399c-b69b-425c-a0d6-2bb167a54764_SiteId">
    <vt:lpwstr>225b5661-37a1-482c-928d-a1889552c67e</vt:lpwstr>
  </property>
  <property fmtid="{D5CDD505-2E9C-101B-9397-08002B2CF9AE}" pid="7" name="MSIP_Label_aeb9399c-b69b-425c-a0d6-2bb167a54764_ActionId">
    <vt:lpwstr>a821a063-a2d7-425e-bc76-19ef99dff054</vt:lpwstr>
  </property>
  <property fmtid="{D5CDD505-2E9C-101B-9397-08002B2CF9AE}" pid="8" name="MSIP_Label_aeb9399c-b69b-425c-a0d6-2bb167a54764_ContentBits">
    <vt:lpwstr>1</vt:lpwstr>
  </property>
</Properties>
</file>