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5"/>
  </p:handoutMasterIdLst>
  <p:sldIdLst>
    <p:sldId id="258" r:id="rId2"/>
    <p:sldId id="256"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9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7B1164-4A72-4B41-8C16-FDD9212C9F84}" type="datetimeFigureOut">
              <a:rPr lang="en-US" smtClean="0"/>
              <a:t>05/03/19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A84616-4468-7E41-AFF5-5ECDD1457601}" type="slidenum">
              <a:rPr lang="en-US" smtClean="0"/>
              <a:t>‹#›</a:t>
            </a:fld>
            <a:endParaRPr lang="en-US"/>
          </a:p>
        </p:txBody>
      </p:sp>
    </p:spTree>
    <p:extLst>
      <p:ext uri="{BB962C8B-B14F-4D97-AF65-F5344CB8AC3E}">
        <p14:creationId xmlns:p14="http://schemas.microsoft.com/office/powerpoint/2010/main" val="36012457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6608D78-52E7-8843-A44A-62796B24B7A2}" type="datetimeFigureOut">
              <a:rPr lang="en-US" smtClean="0"/>
              <a:t>05/03/19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389019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6608D78-52E7-8843-A44A-62796B24B7A2}" type="datetimeFigureOut">
              <a:rPr lang="en-US" smtClean="0"/>
              <a:t>05/03/19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67469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6608D78-52E7-8843-A44A-62796B24B7A2}" type="datetimeFigureOut">
              <a:rPr lang="en-US" smtClean="0"/>
              <a:t>05/03/19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122571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6608D78-52E7-8843-A44A-62796B24B7A2}" type="datetimeFigureOut">
              <a:rPr lang="en-US" smtClean="0"/>
              <a:t>05/03/19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356659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6608D78-52E7-8843-A44A-62796B24B7A2}" type="datetimeFigureOut">
              <a:rPr lang="en-US" smtClean="0"/>
              <a:t>05/03/19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398573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6608D78-52E7-8843-A44A-62796B24B7A2}" type="datetimeFigureOut">
              <a:rPr lang="en-US" smtClean="0"/>
              <a:t>05/03/19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178605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6608D78-52E7-8843-A44A-62796B24B7A2}" type="datetimeFigureOut">
              <a:rPr lang="en-US" smtClean="0"/>
              <a:t>05/03/19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46203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6608D78-52E7-8843-A44A-62796B24B7A2}" type="datetimeFigureOut">
              <a:rPr lang="en-US" smtClean="0"/>
              <a:t>05/03/19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40739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08D78-52E7-8843-A44A-62796B24B7A2}" type="datetimeFigureOut">
              <a:rPr lang="en-US" smtClean="0"/>
              <a:t>05/03/19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397902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6608D78-52E7-8843-A44A-62796B24B7A2}" type="datetimeFigureOut">
              <a:rPr lang="en-US" smtClean="0"/>
              <a:t>05/03/19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78791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6608D78-52E7-8843-A44A-62796B24B7A2}" type="datetimeFigureOut">
              <a:rPr lang="en-US" smtClean="0"/>
              <a:t>05/03/19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AD026-84B4-7B4D-A767-81C41A84D79C}" type="slidenum">
              <a:rPr lang="en-US" smtClean="0"/>
              <a:t>‹#›</a:t>
            </a:fld>
            <a:endParaRPr lang="en-US"/>
          </a:p>
        </p:txBody>
      </p:sp>
    </p:spTree>
    <p:extLst>
      <p:ext uri="{BB962C8B-B14F-4D97-AF65-F5344CB8AC3E}">
        <p14:creationId xmlns:p14="http://schemas.microsoft.com/office/powerpoint/2010/main" val="22427205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08D78-52E7-8843-A44A-62796B24B7A2}" type="datetimeFigureOut">
              <a:rPr lang="en-US" smtClean="0"/>
              <a:t>05/03/19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AD026-84B4-7B4D-A767-81C41A84D79C}" type="slidenum">
              <a:rPr lang="en-US" smtClean="0"/>
              <a:t>‹#›</a:t>
            </a:fld>
            <a:endParaRPr lang="en-US"/>
          </a:p>
        </p:txBody>
      </p:sp>
    </p:spTree>
    <p:extLst>
      <p:ext uri="{BB962C8B-B14F-4D97-AF65-F5344CB8AC3E}">
        <p14:creationId xmlns:p14="http://schemas.microsoft.com/office/powerpoint/2010/main" val="2902110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15950" y="317023"/>
            <a:ext cx="8051800" cy="4767774"/>
          </a:xfrm>
          <a:prstGeom prst="rect">
            <a:avLst/>
          </a:prstGeom>
        </p:spPr>
      </p:pic>
      <p:sp>
        <p:nvSpPr>
          <p:cNvPr id="5" name="Rectangle 4"/>
          <p:cNvSpPr/>
          <p:nvPr/>
        </p:nvSpPr>
        <p:spPr>
          <a:xfrm>
            <a:off x="222250" y="5427852"/>
            <a:ext cx="8699500" cy="923330"/>
          </a:xfrm>
          <a:prstGeom prst="rect">
            <a:avLst/>
          </a:prstGeom>
        </p:spPr>
        <p:txBody>
          <a:bodyPr wrap="square">
            <a:spAutoFit/>
          </a:bodyPr>
          <a:lstStyle/>
          <a:p>
            <a:pPr algn="ctr"/>
            <a:r>
              <a:rPr lang="en-US" sz="5400" dirty="0" smtClean="0">
                <a:latin typeface="Comic Sans MS" panose="030F0702030302020204" pitchFamily="66" charset="0"/>
              </a:rPr>
              <a:t>Left Out</a:t>
            </a:r>
            <a:endParaRPr lang="en-US" sz="5400" dirty="0">
              <a:latin typeface="Comic Sans MS" panose="030F0702030302020204" pitchFamily="66" charset="0"/>
            </a:endParaRPr>
          </a:p>
        </p:txBody>
      </p:sp>
      <p:sp>
        <p:nvSpPr>
          <p:cNvPr id="2" name="Rectangle 1"/>
          <p:cNvSpPr/>
          <p:nvPr/>
        </p:nvSpPr>
        <p:spPr>
          <a:xfrm>
            <a:off x="615950" y="5401451"/>
            <a:ext cx="7888975" cy="1010199"/>
          </a:xfrm>
          <a:prstGeom prst="rect">
            <a:avLst/>
          </a:prstGeom>
          <a:noFill/>
          <a:ln w="57150" cmpd="sng">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94803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33282"/>
            <a:ext cx="9144000" cy="2108681"/>
          </a:xfrm>
          <a:prstGeom prst="rect">
            <a:avLst/>
          </a:prstGeom>
          <a:solidFill>
            <a:schemeClr val="accent6">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7682327" y="6026575"/>
            <a:ext cx="1423686" cy="843018"/>
          </a:xfrm>
          <a:prstGeom prst="rect">
            <a:avLst/>
          </a:prstGeom>
        </p:spPr>
      </p:pic>
      <p:sp>
        <p:nvSpPr>
          <p:cNvPr id="5" name="TextBox 4"/>
          <p:cNvSpPr txBox="1"/>
          <p:nvPr/>
        </p:nvSpPr>
        <p:spPr>
          <a:xfrm>
            <a:off x="1" y="34782"/>
            <a:ext cx="9144000" cy="7201971"/>
          </a:xfrm>
          <a:prstGeom prst="rect">
            <a:avLst/>
          </a:prstGeom>
          <a:noFill/>
        </p:spPr>
        <p:txBody>
          <a:bodyPr wrap="square" rtlCol="0">
            <a:spAutoFit/>
          </a:bodyPr>
          <a:lstStyle/>
          <a:p>
            <a:pPr algn="ctr"/>
            <a:r>
              <a:rPr lang="en-US" sz="2400" b="1" u="sng" dirty="0" smtClean="0">
                <a:latin typeface="Comic Sans MS"/>
                <a:cs typeface="Comic Sans MS"/>
              </a:rPr>
              <a:t>Left Out</a:t>
            </a:r>
          </a:p>
          <a:p>
            <a:pPr algn="ctr"/>
            <a:endParaRPr lang="en-US" sz="2400" dirty="0" smtClean="0">
              <a:latin typeface="Comic Sans MS"/>
              <a:cs typeface="Comic Sans MS"/>
            </a:endParaRPr>
          </a:p>
          <a:p>
            <a:pPr algn="just"/>
            <a:r>
              <a:rPr lang="en-GB" sz="2400" dirty="0">
                <a:latin typeface="Comic Sans MS"/>
                <a:cs typeface="Comic Sans MS"/>
              </a:rPr>
              <a:t>Your friend creates a group chat and adds you and all but one of your mutual friends. The group are planning to go to the cinema at the weekend. Someone suggests that no one should tell the friend who is not included in the chat as they are ‘annoying’</a:t>
            </a:r>
            <a:r>
              <a:rPr lang="en-GB" sz="2400" i="1" dirty="0">
                <a:latin typeface="Comic Sans MS"/>
                <a:cs typeface="Comic Sans MS"/>
              </a:rPr>
              <a:t>.</a:t>
            </a:r>
            <a:endParaRPr lang="en-GB" sz="2400" dirty="0">
              <a:latin typeface="Comic Sans MS"/>
              <a:cs typeface="Comic Sans MS"/>
            </a:endParaRPr>
          </a:p>
          <a:p>
            <a:endParaRPr lang="en-US" sz="2400" dirty="0" smtClean="0">
              <a:latin typeface="Comic Sans MS"/>
              <a:cs typeface="Comic Sans MS"/>
            </a:endParaRPr>
          </a:p>
          <a:p>
            <a:r>
              <a:rPr lang="en-US" sz="2400" dirty="0" smtClean="0">
                <a:latin typeface="Comic Sans MS"/>
                <a:cs typeface="Comic Sans MS"/>
              </a:rPr>
              <a:t>Train of Thought?</a:t>
            </a:r>
          </a:p>
          <a:p>
            <a:endParaRPr lang="en-US" sz="2400" dirty="0">
              <a:latin typeface="Comic Sans MS"/>
              <a:cs typeface="Comic Sans MS"/>
            </a:endParaRPr>
          </a:p>
          <a:p>
            <a:pPr algn="just"/>
            <a:r>
              <a:rPr lang="en-GB" sz="2400" dirty="0" smtClean="0">
                <a:solidFill>
                  <a:srgbClr val="0000FF"/>
                </a:solidFill>
                <a:latin typeface="Comic Sans MS"/>
                <a:cs typeface="Comic Sans MS"/>
              </a:rPr>
              <a:t>Why </a:t>
            </a:r>
            <a:r>
              <a:rPr lang="en-GB" sz="2400" dirty="0">
                <a:solidFill>
                  <a:srgbClr val="0000FF"/>
                </a:solidFill>
                <a:latin typeface="Comic Sans MS"/>
                <a:cs typeface="Comic Sans MS"/>
              </a:rPr>
              <a:t>did they leave our friend out of the group </a:t>
            </a:r>
            <a:r>
              <a:rPr lang="en-GB" sz="2400" dirty="0" smtClean="0">
                <a:solidFill>
                  <a:srgbClr val="0000FF"/>
                </a:solidFill>
                <a:latin typeface="Comic Sans MS"/>
                <a:cs typeface="Comic Sans MS"/>
              </a:rPr>
              <a:t>chat? </a:t>
            </a:r>
            <a:r>
              <a:rPr lang="en-GB" sz="2400" dirty="0" smtClean="0">
                <a:latin typeface="Comic Sans MS"/>
                <a:cs typeface="Comic Sans MS"/>
              </a:rPr>
              <a:t>Aren’t </a:t>
            </a:r>
            <a:r>
              <a:rPr lang="en-GB" sz="2400" dirty="0">
                <a:latin typeface="Comic Sans MS"/>
                <a:cs typeface="Comic Sans MS"/>
              </a:rPr>
              <a:t>we all supposed to be friends? </a:t>
            </a:r>
            <a:r>
              <a:rPr lang="en-GB" sz="2400" dirty="0">
                <a:solidFill>
                  <a:srgbClr val="0000FF"/>
                </a:solidFill>
                <a:latin typeface="Comic Sans MS"/>
                <a:cs typeface="Comic Sans MS"/>
              </a:rPr>
              <a:t>I</a:t>
            </a:r>
            <a:r>
              <a:rPr lang="en-GB" sz="2400" dirty="0" smtClean="0">
                <a:solidFill>
                  <a:srgbClr val="0000FF"/>
                </a:solidFill>
                <a:latin typeface="Comic Sans MS"/>
                <a:cs typeface="Comic Sans MS"/>
              </a:rPr>
              <a:t>s </a:t>
            </a:r>
            <a:r>
              <a:rPr lang="en-GB" sz="2400" dirty="0">
                <a:solidFill>
                  <a:srgbClr val="0000FF"/>
                </a:solidFill>
                <a:latin typeface="Comic Sans MS"/>
                <a:cs typeface="Comic Sans MS"/>
              </a:rPr>
              <a:t>it my problem? </a:t>
            </a:r>
            <a:r>
              <a:rPr lang="en-GB" sz="2400" dirty="0" smtClean="0">
                <a:latin typeface="Comic Sans MS"/>
                <a:cs typeface="Comic Sans MS"/>
              </a:rPr>
              <a:t>I’m </a:t>
            </a:r>
            <a:r>
              <a:rPr lang="en-GB" sz="2400" dirty="0">
                <a:latin typeface="Comic Sans MS"/>
                <a:cs typeface="Comic Sans MS"/>
              </a:rPr>
              <a:t>not sure I should get </a:t>
            </a:r>
            <a:r>
              <a:rPr lang="en-GB" sz="2400" dirty="0" smtClean="0">
                <a:solidFill>
                  <a:srgbClr val="000000"/>
                </a:solidFill>
                <a:latin typeface="Comic Sans MS"/>
                <a:cs typeface="Comic Sans MS"/>
              </a:rPr>
              <a:t>involved; I </a:t>
            </a:r>
            <a:r>
              <a:rPr lang="en-GB" sz="2400" dirty="0">
                <a:solidFill>
                  <a:srgbClr val="000000"/>
                </a:solidFill>
                <a:latin typeface="Comic Sans MS"/>
                <a:cs typeface="Comic Sans MS"/>
              </a:rPr>
              <a:t>didn’t create the </a:t>
            </a:r>
            <a:r>
              <a:rPr lang="en-GB" sz="2400" dirty="0" smtClean="0">
                <a:solidFill>
                  <a:srgbClr val="000000"/>
                </a:solidFill>
                <a:latin typeface="Comic Sans MS"/>
                <a:cs typeface="Comic Sans MS"/>
              </a:rPr>
              <a:t>group</a:t>
            </a:r>
            <a:r>
              <a:rPr lang="en-GB" sz="2400" dirty="0">
                <a:solidFill>
                  <a:srgbClr val="000000"/>
                </a:solidFill>
                <a:latin typeface="Comic Sans MS"/>
                <a:cs typeface="Comic Sans MS"/>
              </a:rPr>
              <a:t> </a:t>
            </a:r>
            <a:r>
              <a:rPr lang="en-GB" sz="2400" dirty="0" smtClean="0">
                <a:solidFill>
                  <a:srgbClr val="000000"/>
                </a:solidFill>
                <a:latin typeface="Comic Sans MS"/>
                <a:cs typeface="Comic Sans MS"/>
              </a:rPr>
              <a:t>so </a:t>
            </a:r>
            <a:r>
              <a:rPr lang="en-GB" sz="2400" dirty="0">
                <a:solidFill>
                  <a:srgbClr val="000000"/>
                </a:solidFill>
                <a:latin typeface="Comic Sans MS"/>
                <a:cs typeface="Comic Sans MS"/>
              </a:rPr>
              <a:t>I didn’t exclude </a:t>
            </a:r>
            <a:r>
              <a:rPr lang="en-GB" sz="2400" dirty="0" smtClean="0">
                <a:solidFill>
                  <a:srgbClr val="000000"/>
                </a:solidFill>
                <a:latin typeface="Comic Sans MS"/>
                <a:cs typeface="Comic Sans MS"/>
              </a:rPr>
              <a:t>anyone; </a:t>
            </a:r>
            <a:r>
              <a:rPr lang="en-GB" sz="2400" dirty="0" smtClean="0">
                <a:solidFill>
                  <a:srgbClr val="0000FF"/>
                </a:solidFill>
                <a:latin typeface="Comic Sans MS"/>
                <a:cs typeface="Comic Sans MS"/>
              </a:rPr>
              <a:t>If </a:t>
            </a:r>
            <a:r>
              <a:rPr lang="en-GB" sz="2400" dirty="0">
                <a:solidFill>
                  <a:srgbClr val="0000FF"/>
                </a:solidFill>
                <a:latin typeface="Comic Sans MS"/>
                <a:cs typeface="Comic Sans MS"/>
              </a:rPr>
              <a:t>I say something will I be </a:t>
            </a:r>
            <a:r>
              <a:rPr lang="en-GB" sz="2400" dirty="0" smtClean="0">
                <a:solidFill>
                  <a:srgbClr val="0000FF"/>
                </a:solidFill>
                <a:latin typeface="Comic Sans MS"/>
                <a:cs typeface="Comic Sans MS"/>
              </a:rPr>
              <a:t>next - I </a:t>
            </a:r>
            <a:r>
              <a:rPr lang="en-GB" sz="2400" dirty="0">
                <a:solidFill>
                  <a:srgbClr val="0000FF"/>
                </a:solidFill>
                <a:latin typeface="Comic Sans MS"/>
                <a:cs typeface="Comic Sans MS"/>
              </a:rPr>
              <a:t>don’t want to be left </a:t>
            </a:r>
            <a:r>
              <a:rPr lang="en-GB" sz="2400" dirty="0" smtClean="0">
                <a:solidFill>
                  <a:srgbClr val="0000FF"/>
                </a:solidFill>
                <a:latin typeface="Comic Sans MS"/>
                <a:cs typeface="Comic Sans MS"/>
              </a:rPr>
              <a:t>out. </a:t>
            </a:r>
            <a:r>
              <a:rPr lang="en-GB" sz="2400" dirty="0" smtClean="0">
                <a:latin typeface="Comic Sans MS"/>
                <a:cs typeface="Comic Sans MS"/>
              </a:rPr>
              <a:t>How </a:t>
            </a:r>
            <a:r>
              <a:rPr lang="en-GB" sz="2400" dirty="0">
                <a:latin typeface="Comic Sans MS"/>
                <a:cs typeface="Comic Sans MS"/>
              </a:rPr>
              <a:t>would my friend feel to know people are talking behind their back</a:t>
            </a:r>
            <a:r>
              <a:rPr lang="en-GB" sz="2400" dirty="0" smtClean="0">
                <a:latin typeface="Comic Sans MS"/>
                <a:cs typeface="Comic Sans MS"/>
              </a:rPr>
              <a:t>?</a:t>
            </a:r>
            <a:r>
              <a:rPr lang="en-GB" sz="2400" dirty="0" smtClean="0">
                <a:solidFill>
                  <a:srgbClr val="0000FF"/>
                </a:solidFill>
                <a:latin typeface="Comic Sans MS"/>
                <a:cs typeface="Comic Sans MS"/>
              </a:rPr>
              <a:t> Is </a:t>
            </a:r>
            <a:r>
              <a:rPr lang="en-GB" sz="2400" dirty="0">
                <a:solidFill>
                  <a:srgbClr val="0000FF"/>
                </a:solidFill>
                <a:latin typeface="Comic Sans MS"/>
                <a:cs typeface="Comic Sans MS"/>
              </a:rPr>
              <a:t>it any of my business?                     </a:t>
            </a:r>
            <a:r>
              <a:rPr lang="en-GB" sz="2400" dirty="0" smtClean="0">
                <a:latin typeface="Comic Sans MS"/>
                <a:cs typeface="Comic Sans MS"/>
              </a:rPr>
              <a:t>What </a:t>
            </a:r>
            <a:r>
              <a:rPr lang="en-GB" sz="2400" dirty="0">
                <a:latin typeface="Comic Sans MS"/>
                <a:cs typeface="Comic Sans MS"/>
              </a:rPr>
              <a:t>should I do? </a:t>
            </a:r>
          </a:p>
          <a:p>
            <a:endParaRPr lang="en-US" dirty="0" smtClean="0"/>
          </a:p>
          <a:p>
            <a:endParaRPr lang="en-US" dirty="0"/>
          </a:p>
          <a:p>
            <a:endParaRPr lang="en-US" dirty="0"/>
          </a:p>
        </p:txBody>
      </p:sp>
    </p:spTree>
    <p:extLst>
      <p:ext uri="{BB962C8B-B14F-4D97-AF65-F5344CB8AC3E}">
        <p14:creationId xmlns:p14="http://schemas.microsoft.com/office/powerpoint/2010/main" val="3298532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92190"/>
            <a:ext cx="9144000" cy="1666875"/>
          </a:xfrm>
          <a:prstGeom prst="rect">
            <a:avLst/>
          </a:prstGeom>
          <a:solidFill>
            <a:schemeClr val="accent6">
              <a:lumMod val="20000"/>
              <a:lumOff val="8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 y="34782"/>
            <a:ext cx="9144000" cy="8217632"/>
          </a:xfrm>
          <a:prstGeom prst="rect">
            <a:avLst/>
          </a:prstGeom>
          <a:noFill/>
        </p:spPr>
        <p:txBody>
          <a:bodyPr wrap="square" rtlCol="0">
            <a:spAutoFit/>
          </a:bodyPr>
          <a:lstStyle/>
          <a:p>
            <a:pPr algn="ctr"/>
            <a:r>
              <a:rPr lang="en-US" sz="2200" b="1" u="sng" dirty="0">
                <a:latin typeface="Comic Sans MS"/>
                <a:cs typeface="Comic Sans MS"/>
              </a:rPr>
              <a:t>Left Out</a:t>
            </a:r>
          </a:p>
          <a:p>
            <a:pPr algn="ctr"/>
            <a:endParaRPr lang="en-US" sz="2200" dirty="0">
              <a:latin typeface="Comic Sans MS"/>
              <a:cs typeface="Comic Sans MS"/>
            </a:endParaRPr>
          </a:p>
          <a:p>
            <a:pPr algn="just"/>
            <a:r>
              <a:rPr lang="en-GB" sz="2200" dirty="0">
                <a:latin typeface="Comic Sans MS"/>
                <a:cs typeface="Comic Sans MS"/>
              </a:rPr>
              <a:t>Your friend creates a group chat and adds you and all but one of your mutual friends. The group are planning to go to the cinema at the weekend. Someone suggests that no one should tell the friend who is not included in the chat as they are ‘annoying’</a:t>
            </a:r>
            <a:r>
              <a:rPr lang="en-GB" sz="2200" i="1" dirty="0" smtClean="0">
                <a:latin typeface="Comic Sans MS"/>
                <a:cs typeface="Comic Sans MS"/>
              </a:rPr>
              <a:t>.</a:t>
            </a:r>
          </a:p>
          <a:p>
            <a:endParaRPr lang="en-US" sz="2200" dirty="0" smtClean="0">
              <a:latin typeface="Comic Sans MS"/>
              <a:cs typeface="Comic Sans MS"/>
            </a:endParaRPr>
          </a:p>
          <a:p>
            <a:r>
              <a:rPr lang="en-US" sz="2200" dirty="0" smtClean="0">
                <a:latin typeface="Comic Sans MS"/>
                <a:cs typeface="Comic Sans MS"/>
              </a:rPr>
              <a:t>Options?</a:t>
            </a:r>
          </a:p>
          <a:p>
            <a:endParaRPr lang="en-US" sz="2000" dirty="0">
              <a:latin typeface="Comic Sans MS"/>
              <a:cs typeface="Comic Sans MS"/>
            </a:endParaRPr>
          </a:p>
          <a:p>
            <a:pPr marL="457200" indent="-457200" algn="just">
              <a:buFont typeface="+mj-lt"/>
              <a:buAutoNum type="arabicPeriod"/>
            </a:pPr>
            <a:r>
              <a:rPr lang="en-US" sz="2200" dirty="0" smtClean="0">
                <a:latin typeface="Comic Sans MS"/>
                <a:cs typeface="Comic Sans MS"/>
              </a:rPr>
              <a:t>Do nothing. It’s none of your business.</a:t>
            </a:r>
          </a:p>
          <a:p>
            <a:pPr marL="457200" indent="-457200" algn="just">
              <a:buFont typeface="+mj-lt"/>
              <a:buAutoNum type="arabicPeriod"/>
            </a:pPr>
            <a:r>
              <a:rPr lang="en-GB" sz="2200" dirty="0" smtClean="0">
                <a:latin typeface="Comic Sans MS"/>
                <a:cs typeface="Comic Sans MS"/>
              </a:rPr>
              <a:t>Change </a:t>
            </a:r>
            <a:r>
              <a:rPr lang="en-GB" sz="2200" dirty="0">
                <a:latin typeface="Comic Sans MS"/>
                <a:cs typeface="Comic Sans MS"/>
              </a:rPr>
              <a:t>the subject in the group </a:t>
            </a:r>
            <a:r>
              <a:rPr lang="en-GB" sz="2200" dirty="0" smtClean="0">
                <a:latin typeface="Comic Sans MS"/>
                <a:cs typeface="Comic Sans MS"/>
              </a:rPr>
              <a:t>chat.</a:t>
            </a:r>
          </a:p>
          <a:p>
            <a:pPr marL="457200" indent="-457200" algn="just">
              <a:buFont typeface="+mj-lt"/>
              <a:buAutoNum type="arabicPeriod"/>
            </a:pPr>
            <a:r>
              <a:rPr lang="en-US" sz="2200" dirty="0" smtClean="0">
                <a:latin typeface="Comic Sans MS"/>
                <a:cs typeface="Comic Sans MS"/>
              </a:rPr>
              <a:t>Contact </a:t>
            </a:r>
            <a:r>
              <a:rPr lang="en-US" sz="2200" dirty="0">
                <a:latin typeface="Comic Sans MS"/>
                <a:cs typeface="Comic Sans MS"/>
              </a:rPr>
              <a:t>your </a:t>
            </a:r>
            <a:r>
              <a:rPr lang="en-GB" sz="2200" dirty="0">
                <a:latin typeface="Comic Sans MS"/>
                <a:cs typeface="Comic Sans MS"/>
              </a:rPr>
              <a:t>friend to let them know what is going </a:t>
            </a:r>
            <a:r>
              <a:rPr lang="en-GB" sz="2200" dirty="0" smtClean="0">
                <a:latin typeface="Comic Sans MS"/>
                <a:cs typeface="Comic Sans MS"/>
              </a:rPr>
              <a:t>on.</a:t>
            </a:r>
          </a:p>
          <a:p>
            <a:pPr marL="457200" indent="-457200" algn="just">
              <a:buFont typeface="+mj-lt"/>
              <a:buAutoNum type="arabicPeriod"/>
            </a:pPr>
            <a:r>
              <a:rPr lang="en-GB" sz="2200" dirty="0" smtClean="0">
                <a:latin typeface="Comic Sans MS"/>
                <a:cs typeface="Comic Sans MS"/>
              </a:rPr>
              <a:t>Post </a:t>
            </a:r>
            <a:r>
              <a:rPr lang="en-GB" sz="2200" dirty="0">
                <a:latin typeface="Comic Sans MS"/>
                <a:cs typeface="Comic Sans MS"/>
              </a:rPr>
              <a:t>on the chat that you don’t think it’s fair to talk about someone behind their back and exclude them from </a:t>
            </a:r>
            <a:r>
              <a:rPr lang="en-GB" sz="2200" dirty="0" smtClean="0">
                <a:latin typeface="Comic Sans MS"/>
                <a:cs typeface="Comic Sans MS"/>
              </a:rPr>
              <a:t>plans.</a:t>
            </a:r>
          </a:p>
          <a:p>
            <a:pPr marL="457200" indent="-457200" algn="just">
              <a:buFont typeface="+mj-lt"/>
              <a:buAutoNum type="arabicPeriod"/>
            </a:pPr>
            <a:r>
              <a:rPr lang="en-GB" sz="2200" dirty="0" smtClean="0">
                <a:latin typeface="Comic Sans MS"/>
                <a:cs typeface="Comic Sans MS"/>
              </a:rPr>
              <a:t>Outwith </a:t>
            </a:r>
            <a:r>
              <a:rPr lang="en-GB" sz="2200" dirty="0">
                <a:latin typeface="Comic Sans MS"/>
                <a:cs typeface="Comic Sans MS"/>
              </a:rPr>
              <a:t>the group chat, speak to some of your friends and ask whether they think what’s happening is fair. Decide together what to </a:t>
            </a:r>
            <a:r>
              <a:rPr lang="en-GB" sz="2200" dirty="0" smtClean="0">
                <a:latin typeface="Comic Sans MS"/>
                <a:cs typeface="Comic Sans MS"/>
              </a:rPr>
              <a:t>do.</a:t>
            </a:r>
          </a:p>
          <a:p>
            <a:pPr marL="457200" indent="-457200" algn="just">
              <a:buFont typeface="+mj-lt"/>
              <a:buAutoNum type="arabicPeriod"/>
            </a:pPr>
            <a:r>
              <a:rPr lang="en-GB" sz="2200" dirty="0" smtClean="0">
                <a:latin typeface="Comic Sans MS"/>
                <a:cs typeface="Comic Sans MS"/>
              </a:rPr>
              <a:t>Talk </a:t>
            </a:r>
            <a:r>
              <a:rPr lang="en-GB" sz="2200" dirty="0">
                <a:latin typeface="Comic Sans MS"/>
                <a:cs typeface="Comic Sans MS"/>
              </a:rPr>
              <a:t>about what happened with a parent/carer, a teacher/adult you trust or an MVP mentor, and ask their advice on what to do</a:t>
            </a:r>
            <a:r>
              <a:rPr lang="en-GB" sz="2200" dirty="0" smtClean="0">
                <a:latin typeface="Comic Sans MS"/>
                <a:cs typeface="Comic Sans MS"/>
              </a:rPr>
              <a:t>.</a:t>
            </a:r>
          </a:p>
          <a:p>
            <a:pPr marL="457200" indent="-457200">
              <a:buFont typeface="+mj-lt"/>
              <a:buAutoNum type="arabicPeriod"/>
            </a:pPr>
            <a:r>
              <a:rPr lang="en-US" sz="2200" dirty="0" smtClean="0">
                <a:latin typeface="Comic Sans MS"/>
                <a:cs typeface="Comic Sans MS"/>
              </a:rPr>
              <a:t>Personal Option. </a:t>
            </a:r>
          </a:p>
          <a:p>
            <a:pPr marL="342900" indent="-342900">
              <a:buFont typeface="+mj-lt"/>
              <a:buAutoNum type="arabicPeriod"/>
            </a:pP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9262943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anim calcmode="lin" valueType="num">
                                      <p:cBhvr additive="base">
                                        <p:cTn id="1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 calcmode="lin" valueType="num">
                                      <p:cBhvr additive="base">
                                        <p:cTn id="4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TotalTime>
  <Words>319</Words>
  <Application>Microsoft Macintosh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Education Dept. O.I.C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Kirkwall Grammar School</dc:creator>
  <cp:lastModifiedBy>Kirkwall Grammar School</cp:lastModifiedBy>
  <cp:revision>8</cp:revision>
  <cp:lastPrinted>2018-02-22T09:14:43Z</cp:lastPrinted>
  <dcterms:created xsi:type="dcterms:W3CDTF">2017-11-23T09:16:09Z</dcterms:created>
  <dcterms:modified xsi:type="dcterms:W3CDTF">2019-03-05T12:54:33Z</dcterms:modified>
</cp:coreProperties>
</file>