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288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56829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orphyria’s Lover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Porphyria’s Lover</a:t>
            </a:r>
          </a:p>
        </p:txBody>
      </p:sp>
      <p:sp>
        <p:nvSpPr>
          <p:cNvPr id="120" name="Essay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5041900"/>
            <a:ext cx="10464800" cy="26306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t>Essay</a:t>
            </a:r>
          </a:p>
          <a:p>
            <a:endParaRPr/>
          </a:p>
          <a:p>
            <a:pPr marL="457200" indent="-457200" defTabSz="457200">
              <a:lnSpc>
                <a:spcPts val="3400"/>
              </a:lnSpc>
              <a:spcBef>
                <a:spcPts val="1400"/>
              </a:spcBef>
              <a:tabLst>
                <a:tab pos="139700" algn="l"/>
                <a:tab pos="457200" algn="l"/>
              </a:tabLst>
              <a:defRPr sz="1466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	10.	Choose a poem which is written in a particular poetic form or which has a particularly effective structure. </a:t>
            </a:r>
            <a:br/>
            <a:r>
              <a:t>Discuss how the poet’s use of form or structure contributes to the impact of the poem’s central concern(s). </a:t>
            </a:r>
            <a:br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Introduction</a:t>
            </a:r>
          </a:p>
        </p:txBody>
      </p:sp>
      <p:sp>
        <p:nvSpPr>
          <p:cNvPr id="123" name="Titl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</a:t>
            </a:r>
          </a:p>
          <a:p>
            <a:r>
              <a:t>author</a:t>
            </a:r>
          </a:p>
          <a:p>
            <a:r>
              <a:t>make it </a:t>
            </a:r>
            <a:r>
              <a:rPr b="1" i="1"/>
              <a:t>very</a:t>
            </a:r>
            <a:r>
              <a:t> clear which question you are answering</a:t>
            </a:r>
          </a:p>
          <a:p>
            <a:r>
              <a:t>Explain what a dramatic monologue is - and briefly explain how Porphyria’s Lover fits in (and maybe doesn’t)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Main Body One - Stru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r>
              <a:t>Main Body One - Structure</a:t>
            </a:r>
          </a:p>
        </p:txBody>
      </p:sp>
      <p:sp>
        <p:nvSpPr>
          <p:cNvPr id="126" name="Introduce and Quote the first 5 lines.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Introduce and Quote the first 5 lines.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Explain the rhyme scheme.</a:t>
            </a:r>
          </a:p>
          <a:p>
            <a:pPr marL="711200" lvl="1" indent="-355600" defTabSz="467359">
              <a:spcBef>
                <a:spcPts val="3300"/>
              </a:spcBef>
              <a:buSzPct val="90000"/>
              <a:defRPr sz="2560" i="1"/>
            </a:pPr>
            <a:r>
              <a:t>Why has growing used this - how does it add to the effect of the dramatic monologue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Explain the rhythmic structure (define what iambic tetrameter is).</a:t>
            </a:r>
          </a:p>
          <a:p>
            <a:pPr marL="711200" lvl="1" indent="-355600" defTabSz="467359">
              <a:spcBef>
                <a:spcPts val="3300"/>
              </a:spcBef>
              <a:buSzPct val="90000"/>
              <a:defRPr sz="2560" i="1"/>
            </a:pPr>
            <a:r>
              <a:t>Why has Browning used this (of all possible rhythms to use)?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Explain how and where it breaks the rhythmic structure.</a:t>
            </a:r>
          </a:p>
          <a:p>
            <a:pPr marL="711200" lvl="1" indent="-355600" defTabSz="467359">
              <a:spcBef>
                <a:spcPts val="3300"/>
              </a:spcBef>
              <a:buSzPct val="90000"/>
              <a:defRPr sz="2560" i="1"/>
            </a:pPr>
            <a:r>
              <a:t>Why has Browning decided to break the rhythm here (what might he be emphasising)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in Body Two - First half of the poe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Main Body Two - First half of the poem</a:t>
            </a:r>
          </a:p>
        </p:txBody>
      </p:sp>
      <p:sp>
        <p:nvSpPr>
          <p:cNvPr id="129" name="Explain how the setting sets up the poem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Explain how the setting sets up the poem.</a:t>
            </a:r>
          </a:p>
          <a:p>
            <a:r>
              <a:rPr dirty="0"/>
              <a:t>Explain who the characters are and how we know this.</a:t>
            </a:r>
          </a:p>
          <a:p>
            <a:r>
              <a:rPr dirty="0"/>
              <a:t>Remember to link it to what the question asks.</a:t>
            </a:r>
          </a:p>
          <a:p>
            <a:r>
              <a:rPr dirty="0"/>
              <a:t>Try to name the techniques used in any quotes.</a:t>
            </a:r>
          </a:p>
          <a:p>
            <a:r>
              <a:rPr dirty="0"/>
              <a:t>Try to make sure there is a </a:t>
            </a:r>
            <a:r>
              <a:rPr lang="en-GB" dirty="0" smtClean="0"/>
              <a:t>variety </a:t>
            </a:r>
            <a:r>
              <a:rPr dirty="0" smtClean="0"/>
              <a:t>of </a:t>
            </a:r>
            <a:r>
              <a:rPr dirty="0"/>
              <a:t>these (don’t just write about word choice - make sure you analyse something about sentence structure / personification / sound effects / etc)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ain Body Three - The Turning Poi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Main Body Three - The Turning Point</a:t>
            </a:r>
          </a:p>
        </p:txBody>
      </p:sp>
      <p:sp>
        <p:nvSpPr>
          <p:cNvPr id="132" name="The turning point in the poem - when the Speaker has what he wants: ‘Porphyria worshipped me.”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The turning point in the poem - when the Speaker has what he wants: ‘Porphyria worshipped me.” </a:t>
            </a:r>
          </a:p>
          <a:p>
            <a:r>
              <a:t>What does this reveal (or confirm) about his character?</a:t>
            </a:r>
          </a:p>
          <a:p>
            <a:r>
              <a:t>How is the murder made particularly shocking?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ain Body Four - After her Dea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Main Body Four - After her Death</a:t>
            </a:r>
          </a:p>
        </p:txBody>
      </p:sp>
      <p:sp>
        <p:nvSpPr>
          <p:cNvPr id="135" name="What do we learn about the Speaker here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do we learn about the Speaker here?</a:t>
            </a:r>
          </a:p>
          <a:p>
            <a:r>
              <a:t>Remember a key feature of a Dramatic Monologue is that there should be a gap between what the Speaker thinks he is telling us - and what we are learning.</a:t>
            </a:r>
          </a:p>
          <a:p>
            <a:r>
              <a:t>Again remember not just to focus on word choice but make sure you include a range of techniques.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inal Section (this might be added to the end of Main Body Four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7256">
              <a:defRPr sz="5440"/>
            </a:lvl1pPr>
          </a:lstStyle>
          <a:p>
            <a:r>
              <a:t>Final Section (this might be added to the end of Main Body Four)</a:t>
            </a:r>
          </a:p>
        </p:txBody>
      </p:sp>
      <p:sp>
        <p:nvSpPr>
          <p:cNvPr id="138" name="The two ambitious problems with the end of the poem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two ambitious problems with the end of the poem.</a:t>
            </a:r>
          </a:p>
          <a:p>
            <a:pPr lvl="1">
              <a:buSzPct val="90000"/>
              <a:defRPr sz="2900" i="1"/>
            </a:pPr>
            <a:r>
              <a:t>Remember to explain an ambiguity you need to suggest at least two possible interpretations of what it might mean.</a:t>
            </a:r>
          </a:p>
          <a:p>
            <a:r>
              <a:t>What does the Speaker mean when he says “And yet God has not said a word!”?</a:t>
            </a:r>
          </a:p>
          <a:p>
            <a:r>
              <a:t>Who is the Speaker talking to?</a:t>
            </a:r>
          </a:p>
          <a:p>
            <a:r>
              <a:t>Why has Browning left this unclear - it’s not because he did not know how to write a Dramatic Monologue.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clu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141" name="Restate the tile and the author and what the line of argument in the essay wa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8929" indent="-328929" defTabSz="432308">
              <a:spcBef>
                <a:spcPts val="3100"/>
              </a:spcBef>
              <a:defRPr sz="2368"/>
            </a:pPr>
            <a:r>
              <a:t>Restate the tile and the author and what the line of argument in the essay was.</a:t>
            </a:r>
          </a:p>
          <a:p>
            <a:pPr marL="328929" indent="-328929" defTabSz="432308">
              <a:spcBef>
                <a:spcPts val="3100"/>
              </a:spcBef>
              <a:defRPr sz="2368"/>
            </a:pPr>
            <a:r>
              <a:t>(If you have answered the question in throughout your essay / if you’ve done everything the ‘task’ part asked for then your conclusions should be very short).</a:t>
            </a:r>
          </a:p>
          <a:p>
            <a:pPr marL="328929" indent="-328929" defTabSz="432308">
              <a:spcBef>
                <a:spcPts val="3100"/>
              </a:spcBef>
              <a:defRPr sz="2368"/>
            </a:pPr>
            <a:r>
              <a:t>Other things you can mention in a conclusion:</a:t>
            </a:r>
          </a:p>
          <a:p>
            <a:pPr marL="328929" indent="-328929" defTabSz="432308">
              <a:spcBef>
                <a:spcPts val="3100"/>
              </a:spcBef>
              <a:defRPr sz="2368"/>
            </a:pPr>
            <a:r>
              <a:t>Evaluate with reference to other texts (quite difficult to do quickly).</a:t>
            </a:r>
          </a:p>
          <a:p>
            <a:pPr marL="328929" indent="-328929" defTabSz="432308">
              <a:spcBef>
                <a:spcPts val="3100"/>
              </a:spcBef>
              <a:defRPr sz="2368"/>
            </a:pPr>
            <a:r>
              <a:t>Relate the theme / key aspect of the question to something in the modern world.  A “Although this is a Victorian poem it still speaks to us today …” or “Porphyria’s Lover still appeals to a modern reader because …”</a:t>
            </a:r>
          </a:p>
          <a:p>
            <a:pPr marL="328929" indent="-328929" defTabSz="432308">
              <a:spcBef>
                <a:spcPts val="3100"/>
              </a:spcBef>
              <a:defRPr sz="2368"/>
            </a:pPr>
            <a:r>
              <a:t>This might get an extra mark or 2 but don’t stress - it’s very much a ‘cherry on top’ feature.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554</Words>
  <Application>Microsoft Macintosh PowerPoint</Application>
  <PresentationFormat>Custom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Porphyria’s Lover</vt:lpstr>
      <vt:lpstr>Introduction</vt:lpstr>
      <vt:lpstr>Main Body One - Structure</vt:lpstr>
      <vt:lpstr>Main Body Two - First half of the poem</vt:lpstr>
      <vt:lpstr>Main Body Three - The Turning Point</vt:lpstr>
      <vt:lpstr>Main Body Four - After her Death</vt:lpstr>
      <vt:lpstr>Final Section (this might be added to the end of Main Body Four)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Porphyria’s Lover</dc:title>
  <cp:lastModifiedBy>Kirkwall Grammar School</cp:lastModifiedBy>
  <cp:revision>2</cp:revision>
  <dcterms:modified xsi:type="dcterms:W3CDTF">2017-11-16T10:24:39Z</dcterms:modified>
</cp:coreProperties>
</file>